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308" r:id="rId6"/>
    <p:sldId id="309" r:id="rId7"/>
    <p:sldId id="377" r:id="rId8"/>
    <p:sldId id="380" r:id="rId9"/>
    <p:sldId id="330" r:id="rId10"/>
    <p:sldId id="356" r:id="rId11"/>
    <p:sldId id="347" r:id="rId12"/>
    <p:sldId id="357" r:id="rId13"/>
    <p:sldId id="422" r:id="rId14"/>
    <p:sldId id="413" r:id="rId15"/>
    <p:sldId id="406" r:id="rId16"/>
    <p:sldId id="407" r:id="rId17"/>
    <p:sldId id="425" r:id="rId18"/>
    <p:sldId id="426" r:id="rId19"/>
    <p:sldId id="427" r:id="rId20"/>
    <p:sldId id="429" r:id="rId21"/>
    <p:sldId id="430" r:id="rId22"/>
    <p:sldId id="322" r:id="rId23"/>
    <p:sldId id="339" r:id="rId24"/>
    <p:sldId id="359" r:id="rId25"/>
    <p:sldId id="383" r:id="rId26"/>
    <p:sldId id="384" r:id="rId27"/>
    <p:sldId id="385" r:id="rId28"/>
    <p:sldId id="323" r:id="rId29"/>
    <p:sldId id="334" r:id="rId30"/>
    <p:sldId id="335" r:id="rId31"/>
    <p:sldId id="305" r:id="rId32"/>
  </p:sldIdLst>
  <p:sldSz cx="12192000" cy="6858000"/>
  <p:notesSz cx="6858000" cy="9144000"/>
  <p:embeddedFontLst>
    <p:embeddedFont>
      <p:font typeface="Abril Fatface" panose="02000503000000020003" pitchFamily="2" charset="0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EC653-59F5-FAD0-B8C3-55AA5DD222B7}" v="4" dt="2024-08-29T20:58:24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 Patra" userId="S::mimo.s.patra@98thpercentile.com::d95f502c-6a79-4e45-8179-891080fcfa86" providerId="AD" clId="Web-{42DEC653-59F5-FAD0-B8C3-55AA5DD222B7}"/>
    <pc:docChg chg="modSld">
      <pc:chgData name="Mimo Patra" userId="S::mimo.s.patra@98thpercentile.com::d95f502c-6a79-4e45-8179-891080fcfa86" providerId="AD" clId="Web-{42DEC653-59F5-FAD0-B8C3-55AA5DD222B7}" dt="2024-08-29T20:58:18.318" v="2" actId="20577"/>
      <pc:docMkLst>
        <pc:docMk/>
      </pc:docMkLst>
      <pc:sldChg chg="modSp">
        <pc:chgData name="Mimo Patra" userId="S::mimo.s.patra@98thpercentile.com::d95f502c-6a79-4e45-8179-891080fcfa86" providerId="AD" clId="Web-{42DEC653-59F5-FAD0-B8C3-55AA5DD222B7}" dt="2024-08-29T20:58:18.318" v="2" actId="20577"/>
        <pc:sldMkLst>
          <pc:docMk/>
          <pc:sldMk cId="0" sldId="256"/>
        </pc:sldMkLst>
        <pc:spChg chg="mod">
          <ac:chgData name="Mimo Patra" userId="S::mimo.s.patra@98thpercentile.com::d95f502c-6a79-4e45-8179-891080fcfa86" providerId="AD" clId="Web-{42DEC653-59F5-FAD0-B8C3-55AA5DD222B7}" dt="2024-08-29T20:58:18.318" v="2" actId="20577"/>
          <ac:spMkLst>
            <pc:docMk/>
            <pc:sldMk cId="0" sldId="256"/>
            <ac:spMk id="8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spatra/Carnival-Web-Pag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/>
              <a:t>Hero Section: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r>
              <a:rPr lang="en-US" dirty="0"/>
              <a:t>Captures visitors' attention immediately.</a:t>
            </a:r>
          </a:p>
          <a:p>
            <a:r>
              <a:rPr lang="en-US"/>
              <a:t>Communicates the main message and call-to-action.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Teacher Instructions: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r>
              <a:rPr lang="en-US" dirty="0"/>
              <a:t>Show how the hero section looks and functions on a live website.</a:t>
            </a:r>
          </a:p>
          <a:p>
            <a:r>
              <a:rPr lang="en-US" dirty="0"/>
              <a:t>Demonstrate the impact of a strong headline, </a:t>
            </a:r>
            <a:r>
              <a:rPr lang="en-US" dirty="0" err="1"/>
              <a:t>subheadline</a:t>
            </a:r>
            <a:r>
              <a:rPr lang="en-US" dirty="0"/>
              <a:t>, and call-to-action button.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Tag Explanation: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&lt;section&gt;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- Defines the hero section.</a:t>
            </a:r>
          </a:p>
          <a:p>
            <a:pPr>
              <a:buNone/>
            </a:pPr>
            <a:r>
              <a:rPr lang="en-US" dirty="0"/>
              <a:t>- ID: `hero` for styling.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&lt;video&gt;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- Background video.</a:t>
            </a:r>
          </a:p>
          <a:p>
            <a:pPr>
              <a:buNone/>
            </a:pPr>
            <a:r>
              <a:rPr lang="en-US" dirty="0"/>
              <a:t>- Attributes:</a:t>
            </a:r>
          </a:p>
          <a:p>
            <a:pPr>
              <a:buNone/>
            </a:pPr>
            <a:r>
              <a:rPr lang="en-US" dirty="0"/>
              <a:t>  - `autoplay` - Plays automatically.</a:t>
            </a:r>
          </a:p>
          <a:p>
            <a:pPr>
              <a:buNone/>
            </a:pPr>
            <a:r>
              <a:rPr lang="en-US" dirty="0"/>
              <a:t>  - `muted` - No sound.</a:t>
            </a:r>
          </a:p>
          <a:p>
            <a:pPr>
              <a:buNone/>
            </a:pPr>
            <a:r>
              <a:rPr lang="en-US" dirty="0"/>
              <a:t>  - `loop` - Repeats continuously.</a:t>
            </a:r>
          </a:p>
          <a:p>
            <a:pPr>
              <a:buNone/>
            </a:pPr>
            <a:r>
              <a:rPr lang="en-US" dirty="0"/>
              <a:t>  - ID: `background-video` for styling.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&lt;source&gt;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- Specifies video file.</a:t>
            </a:r>
          </a:p>
          <a:p>
            <a:pPr>
              <a:buNone/>
            </a:pPr>
            <a:r>
              <a:rPr lang="en-US" dirty="0"/>
              <a:t>- Attributes:</a:t>
            </a:r>
          </a:p>
          <a:p>
            <a:pPr>
              <a:buNone/>
            </a:pPr>
            <a:r>
              <a:rPr lang="en-US" dirty="0"/>
              <a:t>  - `</a:t>
            </a:r>
            <a:r>
              <a:rPr lang="en-US" dirty="0" err="1"/>
              <a:t>src</a:t>
            </a:r>
            <a:r>
              <a:rPr lang="en-US" dirty="0"/>
              <a:t>="carnival-video.mp4"` - Path to video file.</a:t>
            </a:r>
          </a:p>
          <a:p>
            <a:pPr>
              <a:buNone/>
            </a:pPr>
            <a:r>
              <a:rPr lang="en-US" dirty="0"/>
              <a:t>  - `type="video/mp4"` - Video format.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&lt;div&gt;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- Container for hero content.</a:t>
            </a:r>
          </a:p>
          <a:p>
            <a:pPr>
              <a:buNone/>
            </a:pPr>
            <a:r>
              <a:rPr lang="en-US" dirty="0"/>
              <a:t>- Class: `hero-content` for styling.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&lt;h1&gt;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- Main headline.</a:t>
            </a:r>
          </a:p>
          <a:p>
            <a:pPr>
              <a:buNone/>
            </a:pPr>
            <a:r>
              <a:rPr lang="en-US" dirty="0"/>
              <a:t>- Text: "Experience the Magic of the Carnival"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&lt;h2&gt;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- </a:t>
            </a:r>
            <a:r>
              <a:rPr lang="en-US" dirty="0" err="1"/>
              <a:t>Subheadline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- Text: "Join us for a day full of excitement, fun, and unforgettable memories!"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&lt;p&gt;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- Subtitle.</a:t>
            </a:r>
          </a:p>
          <a:p>
            <a:pPr>
              <a:buNone/>
            </a:pPr>
            <a:r>
              <a:rPr lang="en-US" dirty="0"/>
              <a:t>- Class: `hero-subtitle` for styling.</a:t>
            </a:r>
          </a:p>
          <a:p>
            <a:pPr>
              <a:buNone/>
            </a:pPr>
            <a:r>
              <a:rPr lang="en-US" dirty="0"/>
              <a:t>- Text: "Enjoy thrilling rides, amazing shows, and delicious food."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&lt;</a:t>
            </a:r>
            <a:r>
              <a:rPr lang="en-US" b="1" dirty="0" err="1"/>
              <a:t>ul</a:t>
            </a:r>
            <a:r>
              <a:rPr lang="en-US" b="1" dirty="0"/>
              <a:t>&gt;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- List of highlights.</a:t>
            </a:r>
          </a:p>
          <a:p>
            <a:pPr>
              <a:buNone/>
            </a:pPr>
            <a:r>
              <a:rPr lang="en-US" dirty="0"/>
              <a:t>- Class: `hero-highlights` for styling.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&lt;li&gt;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- List items for highlights.</a:t>
            </a:r>
          </a:p>
          <a:p>
            <a:pPr>
              <a:buNone/>
            </a:pPr>
            <a:r>
              <a:rPr lang="en-US" dirty="0"/>
              <a:t>- Text: Various highlights (e.g., 🎡 Exciting Rides for All Ages)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&lt;a&gt;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- Call-to-action button.</a:t>
            </a:r>
          </a:p>
          <a:p>
            <a:pPr>
              <a:buNone/>
            </a:pPr>
            <a:r>
              <a:rPr lang="en-US" dirty="0"/>
              <a:t>- Attributes:</a:t>
            </a:r>
          </a:p>
          <a:p>
            <a:pPr>
              <a:buNone/>
            </a:pPr>
            <a:r>
              <a:rPr lang="en-US" dirty="0"/>
              <a:t>  - `</a:t>
            </a:r>
            <a:r>
              <a:rPr lang="en-US" dirty="0" err="1"/>
              <a:t>href</a:t>
            </a:r>
            <a:r>
              <a:rPr lang="en-US" dirty="0"/>
              <a:t>="#about"` - Link to about section.</a:t>
            </a:r>
          </a:p>
          <a:p>
            <a:pPr>
              <a:buNone/>
            </a:pPr>
            <a:r>
              <a:rPr lang="en-US" dirty="0"/>
              <a:t>  - Class: `</a:t>
            </a:r>
            <a:r>
              <a:rPr lang="en-US" dirty="0" err="1"/>
              <a:t>cta</a:t>
            </a:r>
            <a:r>
              <a:rPr lang="en-US" dirty="0"/>
              <a:t>-button` for styling.</a:t>
            </a:r>
          </a:p>
          <a:p>
            <a:pPr>
              <a:buNone/>
            </a:pPr>
            <a:r>
              <a:rPr lang="en-US" dirty="0"/>
              <a:t>- Text: "Learn More"</a:t>
            </a:r>
          </a:p>
        </p:txBody>
      </p:sp>
    </p:spTree>
    <p:extLst>
      <p:ext uri="{BB962C8B-B14F-4D97-AF65-F5344CB8AC3E}">
        <p14:creationId xmlns:p14="http://schemas.microsoft.com/office/powerpoint/2010/main" val="2362698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Review the code till now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r>
              <a:rPr lang="en-US" dirty="0"/>
              <a:t>     Recap the key points.</a:t>
            </a:r>
          </a:p>
          <a:p>
            <a:pPr>
              <a:buNone/>
            </a:pPr>
            <a:r>
              <a:rPr lang="en-US" dirty="0"/>
              <a:t>     Encourage interactive discussion and exploration of form elements like text inputs, checkboxes, and submit buttons.</a:t>
            </a:r>
          </a:p>
        </p:txBody>
      </p:sp>
    </p:spTree>
    <p:extLst>
      <p:ext uri="{BB962C8B-B14F-4D97-AF65-F5344CB8AC3E}">
        <p14:creationId xmlns:p14="http://schemas.microsoft.com/office/powerpoint/2010/main" val="298774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   Explain the CSS code for styling the header of the webpage.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   Teacher Instructions: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   Display the screenshot of the CSS code.</a:t>
            </a:r>
          </a:p>
          <a:p>
            <a:pPr marL="0" indent="0">
              <a:buNone/>
            </a:pPr>
            <a:r>
              <a:rPr lang="en-US" dirty="0"/>
              <a:t>    Explain the styling for the header:</a:t>
            </a:r>
          </a:p>
          <a:p>
            <a:r>
              <a:rPr lang="en-US" b="1" dirty="0"/>
              <a:t>position: fixed;</a:t>
            </a:r>
            <a:r>
              <a:rPr lang="en-US" dirty="0"/>
              <a:t>: Keeps the header fixed at the top of the page.</a:t>
            </a:r>
            <a:endParaRPr lang="en-US" b="1" dirty="0"/>
          </a:p>
          <a:p>
            <a:r>
              <a:rPr lang="en-US" b="1" dirty="0"/>
              <a:t>top: 0; left: 0; width: 100%;</a:t>
            </a:r>
            <a:r>
              <a:rPr lang="en-US" dirty="0"/>
              <a:t>: Ensures the header spans the full width of the page.</a:t>
            </a:r>
          </a:p>
          <a:p>
            <a:r>
              <a:rPr lang="en-US" b="1" dirty="0"/>
              <a:t>padding: 10px 100px;</a:t>
            </a:r>
            <a:r>
              <a:rPr lang="en-US" dirty="0"/>
              <a:t>: Adds padding for spacing.</a:t>
            </a:r>
          </a:p>
          <a:p>
            <a:r>
              <a:rPr lang="en-US" b="1" dirty="0"/>
              <a:t>background: transparent;</a:t>
            </a:r>
            <a:r>
              <a:rPr lang="en-US" dirty="0"/>
              <a:t>: Sets a transparent background.</a:t>
            </a:r>
          </a:p>
          <a:p>
            <a:r>
              <a:rPr lang="en-US" b="1" dirty="0"/>
              <a:t>display: flex; justify-content: space-between; align-items: center;</a:t>
            </a:r>
            <a:r>
              <a:rPr lang="en-US" dirty="0"/>
              <a:t>: Uses flexbox for layout.</a:t>
            </a:r>
          </a:p>
          <a:p>
            <a:r>
              <a:rPr lang="en-US" b="1" dirty="0"/>
              <a:t>z-index: 100;</a:t>
            </a:r>
            <a:r>
              <a:rPr lang="en-US" dirty="0"/>
              <a:t>: Ensures the header stays on top of other elements.</a:t>
            </a:r>
          </a:p>
          <a:p>
            <a:pPr marL="171450" indent="-171450"/>
            <a:endParaRPr lang="en-US" b="1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67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for styling the form container.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the logo:</a:t>
            </a:r>
          </a:p>
          <a:p>
            <a:pPr marL="330200" indent="-171450"/>
            <a:r>
              <a:rPr lang="en-US" dirty="0"/>
              <a:t> </a:t>
            </a:r>
            <a:r>
              <a:rPr lang="en-US" b="1" dirty="0"/>
              <a:t> font-size: 32px;</a:t>
            </a:r>
            <a:r>
              <a:rPr lang="en-US" dirty="0"/>
              <a:t>: Sets the font size.</a:t>
            </a:r>
          </a:p>
          <a:p>
            <a:pPr marL="330200" indent="-171450"/>
            <a:r>
              <a:rPr lang="en-US" dirty="0"/>
              <a:t>  </a:t>
            </a:r>
            <a:r>
              <a:rPr lang="en-US" b="1" dirty="0"/>
              <a:t>color: white;</a:t>
            </a:r>
            <a:r>
              <a:rPr lang="en-US" dirty="0"/>
              <a:t>: Sets the text color to white.</a:t>
            </a:r>
          </a:p>
          <a:p>
            <a:pPr marL="330200" indent="-171450"/>
            <a:r>
              <a:rPr lang="en-US" dirty="0"/>
              <a:t> </a:t>
            </a:r>
            <a:r>
              <a:rPr lang="en-US" b="1" dirty="0"/>
              <a:t> text-decoration: none;</a:t>
            </a:r>
            <a:r>
              <a:rPr lang="en-US" dirty="0"/>
              <a:t>: Removes the underline from the link.</a:t>
            </a:r>
          </a:p>
          <a:p>
            <a:pPr marL="330200" indent="-171450"/>
            <a:r>
              <a:rPr lang="en-US" b="1" dirty="0"/>
              <a:t>  font-weight: 700;</a:t>
            </a:r>
            <a:r>
              <a:rPr lang="en-US" dirty="0"/>
              <a:t>: Makes the text bold.</a:t>
            </a:r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62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for styling the navigation link.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the navigation link:</a:t>
            </a:r>
          </a:p>
          <a:p>
            <a:r>
              <a:rPr lang="en-US" b="1" dirty="0"/>
              <a:t>position: relative;</a:t>
            </a:r>
            <a:r>
              <a:rPr lang="en-US" dirty="0"/>
              <a:t>: Positions the link relatively.</a:t>
            </a:r>
          </a:p>
          <a:p>
            <a:r>
              <a:rPr lang="en-US" b="1" dirty="0"/>
              <a:t>font-size: 18px;</a:t>
            </a:r>
            <a:r>
              <a:rPr lang="en-US" dirty="0"/>
              <a:t>: Sets the font size.</a:t>
            </a:r>
          </a:p>
          <a:p>
            <a:r>
              <a:rPr lang="en-US" b="1" dirty="0"/>
              <a:t>color: white;</a:t>
            </a:r>
            <a:r>
              <a:rPr lang="en-US" dirty="0"/>
              <a:t>: Sets the text color to white.</a:t>
            </a:r>
          </a:p>
          <a:p>
            <a:r>
              <a:rPr lang="en-US" b="1" dirty="0"/>
              <a:t>font-weight: 500;</a:t>
            </a:r>
            <a:r>
              <a:rPr lang="en-US" dirty="0"/>
              <a:t>: Sets the font weight.</a:t>
            </a:r>
          </a:p>
          <a:p>
            <a:r>
              <a:rPr lang="en-US" b="1" dirty="0"/>
              <a:t>text-decoration: none;</a:t>
            </a:r>
            <a:r>
              <a:rPr lang="en-US" dirty="0"/>
              <a:t>: Removes the underline from the link.</a:t>
            </a:r>
          </a:p>
          <a:p>
            <a:r>
              <a:rPr lang="en-US" b="1" dirty="0"/>
              <a:t>margin-left: 40px;</a:t>
            </a:r>
            <a:r>
              <a:rPr lang="en-US" dirty="0"/>
              <a:t>: Adds left margin for spacing.</a:t>
            </a:r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36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to Adds a hover effect to the navigation links.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the navigation link:</a:t>
            </a:r>
          </a:p>
          <a:p>
            <a:r>
              <a:rPr lang="en-US" b="1" dirty="0"/>
              <a:t>.navbar a::before</a:t>
            </a:r>
            <a:r>
              <a:rPr lang="en-US" dirty="0"/>
              <a:t>: Creates a pseudo-element before the link.</a:t>
            </a:r>
          </a:p>
          <a:p>
            <a:r>
              <a:rPr lang="en-US" b="1" dirty="0"/>
              <a:t>content: '';</a:t>
            </a:r>
            <a:r>
              <a:rPr lang="en-US" dirty="0"/>
              <a:t>: No content, just a styling element.</a:t>
            </a:r>
          </a:p>
          <a:p>
            <a:r>
              <a:rPr lang="en-US" b="1" dirty="0"/>
              <a:t>position: absolute; top: 100%; left: 0;</a:t>
            </a:r>
            <a:r>
              <a:rPr lang="en-US" dirty="0"/>
              <a:t>: Positions the pseudo-element below the link.</a:t>
            </a:r>
          </a:p>
          <a:p>
            <a:r>
              <a:rPr lang="en-US" b="1" dirty="0"/>
              <a:t>width: 0%; height: 2px;</a:t>
            </a:r>
            <a:r>
              <a:rPr lang="en-US" dirty="0"/>
              <a:t>: Initially sets the width to 0 and height to 2px.</a:t>
            </a:r>
          </a:p>
          <a:p>
            <a:r>
              <a:rPr lang="en-US" b="1" dirty="0"/>
              <a:t>background: white;</a:t>
            </a:r>
            <a:r>
              <a:rPr lang="en-US" dirty="0"/>
              <a:t>: Sets the background color to white.</a:t>
            </a:r>
          </a:p>
          <a:p>
            <a:r>
              <a:rPr lang="en-US" b="1" dirty="0"/>
              <a:t>transition: .3s;</a:t>
            </a:r>
            <a:r>
              <a:rPr lang="en-US" dirty="0"/>
              <a:t>: Adds a transition effect.</a:t>
            </a:r>
          </a:p>
          <a:p>
            <a:endParaRPr lang="en-US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25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to Styles the hero section.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the hero section:</a:t>
            </a:r>
          </a:p>
          <a:p>
            <a:r>
              <a:rPr lang="en-US" b="1"/>
              <a:t>position: relative;</a:t>
            </a:r>
            <a:r>
              <a:rPr lang="en-US"/>
              <a:t>: Positions the hero section relatively.</a:t>
            </a:r>
          </a:p>
          <a:p>
            <a:r>
              <a:rPr lang="en-US" b="1" dirty="0"/>
              <a:t>height: 100vh;</a:t>
            </a:r>
            <a:r>
              <a:rPr lang="en-US" dirty="0"/>
              <a:t>: Sets the height to 100% of the viewport height.</a:t>
            </a:r>
          </a:p>
          <a:p>
            <a:r>
              <a:rPr lang="en-US" b="1" dirty="0"/>
              <a:t>overflow: hidden;</a:t>
            </a:r>
            <a:r>
              <a:rPr lang="en-US" dirty="0"/>
              <a:t>: Hides overflow content.</a:t>
            </a:r>
          </a:p>
          <a:p>
            <a:r>
              <a:rPr lang="en-US" b="1" dirty="0"/>
              <a:t>text-align: center;</a:t>
            </a:r>
            <a:r>
              <a:rPr lang="en-US" dirty="0"/>
              <a:t>: Centers the text.</a:t>
            </a:r>
          </a:p>
          <a:p>
            <a:r>
              <a:rPr lang="en-US" b="1" dirty="0"/>
              <a:t>color: white;</a:t>
            </a:r>
            <a:r>
              <a:rPr lang="en-US" dirty="0"/>
              <a:t>: Sets the text color to white.</a:t>
            </a:r>
          </a:p>
          <a:p>
            <a:r>
              <a:rPr lang="en-US" b="1" dirty="0"/>
              <a:t>display: flex;</a:t>
            </a:r>
            <a:r>
              <a:rPr lang="en-US" dirty="0"/>
              <a:t> justify-content: center; align-items: center; flex-direction: column;: Uses flexbox for layout.</a:t>
            </a:r>
          </a:p>
          <a:p>
            <a:r>
              <a:rPr lang="en-US" b="1" dirty="0"/>
              <a:t>padding: 0 20px;</a:t>
            </a:r>
            <a:r>
              <a:rPr lang="en-US" dirty="0"/>
              <a:t>: Adds horizontal padding.</a:t>
            </a:r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84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to Styles the background video.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the background video:</a:t>
            </a:r>
          </a:p>
          <a:p>
            <a:r>
              <a:rPr lang="en-US" b="1" dirty="0"/>
              <a:t>position: absolute; top: 50%; left: 50%;</a:t>
            </a:r>
            <a:r>
              <a:rPr lang="en-US" dirty="0"/>
              <a:t>: Positions the video in the center.</a:t>
            </a:r>
          </a:p>
          <a:p>
            <a:r>
              <a:rPr lang="en-US" b="1" dirty="0"/>
              <a:t>width: 100%; height: 100%;</a:t>
            </a:r>
            <a:r>
              <a:rPr lang="en-US" dirty="0"/>
              <a:t>: Sets the width and height to fill the container.</a:t>
            </a:r>
          </a:p>
          <a:p>
            <a:r>
              <a:rPr lang="en-US" b="1" dirty="0"/>
              <a:t>object-fit: cover;</a:t>
            </a:r>
            <a:r>
              <a:rPr lang="en-US" dirty="0"/>
              <a:t>: Ensures the video covers the entire container.</a:t>
            </a:r>
          </a:p>
          <a:p>
            <a:r>
              <a:rPr lang="en-US" b="1" dirty="0"/>
              <a:t>transform: translate(-50%, -50%);</a:t>
            </a:r>
            <a:r>
              <a:rPr lang="en-US" dirty="0"/>
              <a:t>: Centers the video.</a:t>
            </a:r>
          </a:p>
          <a:p>
            <a:r>
              <a:rPr lang="en-US" b="1" dirty="0"/>
              <a:t>z-index: -1;</a:t>
            </a:r>
            <a:r>
              <a:rPr lang="en-US" dirty="0"/>
              <a:t>: Places the video behind other content.</a:t>
            </a:r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77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to Styles the hero content.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the hero content:</a:t>
            </a:r>
          </a:p>
          <a:p>
            <a:r>
              <a:rPr lang="en-US" b="1" dirty="0"/>
              <a:t>position: relative;</a:t>
            </a:r>
            <a:r>
              <a:rPr lang="en-US" dirty="0"/>
              <a:t>: Positions the content relatively.</a:t>
            </a:r>
          </a:p>
          <a:p>
            <a:r>
              <a:rPr lang="en-US" b="1" dirty="0"/>
              <a:t>top: 50%; transform: </a:t>
            </a:r>
            <a:r>
              <a:rPr lang="en-US" b="1" dirty="0" err="1"/>
              <a:t>translateY</a:t>
            </a:r>
            <a:r>
              <a:rPr lang="en-US" b="1" dirty="0"/>
              <a:t>(-50%);</a:t>
            </a:r>
            <a:r>
              <a:rPr lang="en-US" dirty="0"/>
              <a:t>: Vertically centers the content.</a:t>
            </a:r>
          </a:p>
          <a:p>
            <a:r>
              <a:rPr lang="en-US" b="1" dirty="0"/>
              <a:t>z-index: 1;</a:t>
            </a:r>
            <a:r>
              <a:rPr lang="en-US" dirty="0"/>
              <a:t>: Places the content above the background video.</a:t>
            </a:r>
          </a:p>
          <a:p>
            <a:r>
              <a:rPr lang="en-US" b="1" dirty="0"/>
              <a:t>text-align: center;</a:t>
            </a:r>
            <a:r>
              <a:rPr lang="en-US" dirty="0"/>
              <a:t>: Centers the text.</a:t>
            </a:r>
          </a:p>
          <a:p>
            <a:r>
              <a:rPr lang="en-US" b="1" dirty="0"/>
              <a:t>padding: 0 20px;</a:t>
            </a:r>
            <a:r>
              <a:rPr lang="en-US" dirty="0"/>
              <a:t>: Adds horizontal padding.</a:t>
            </a:r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94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"Students' Activity"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Allow students to use their creativity in designing each page. Suggest they add unique elements like maps, customer reviews, or event schedules.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Present the student activity task</a:t>
            </a:r>
          </a:p>
          <a:p>
            <a:pPr marL="171450" indent="-171450"/>
            <a:r>
              <a:rPr lang="en-US" dirty="0"/>
              <a:t>Instruct student's to complete any one page out of the other's</a:t>
            </a:r>
          </a:p>
          <a:p>
            <a:pPr marL="171450" indent="-171450"/>
            <a:r>
              <a:rPr lang="en-US" dirty="0"/>
              <a:t>Finally instruct all of them to share each other page code so everyone can complete the final project.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9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Review the previous lesson on HTML Forms.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Introduce the new topic: Navbar and Hero Section.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/>
              <a:t> Recap the purpose of HTML forms.</a:t>
            </a:r>
          </a:p>
          <a:p>
            <a:pPr marL="171450" indent="-171450"/>
            <a:r>
              <a:rPr lang="en-US" dirty="0"/>
              <a:t>Highlight the different types of form elements and their uses.</a:t>
            </a:r>
          </a:p>
          <a:p>
            <a:pPr marL="171450" indent="-171450"/>
            <a:r>
              <a:rPr lang="en-US" dirty="0"/>
              <a:t>Emphasize the importance of styling forms for better user experience.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Introduce today's topic: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   </a:t>
            </a:r>
          </a:p>
          <a:p>
            <a:pPr marL="0" indent="0">
              <a:buNone/>
            </a:pPr>
            <a:r>
              <a:rPr lang="en-US" b="1" dirty="0"/>
              <a:t>    Navbar:</a:t>
            </a:r>
          </a:p>
          <a:p>
            <a:pPr marL="171450" indent="-171450"/>
            <a:r>
              <a:rPr lang="en-US" dirty="0"/>
              <a:t>The navbar (navigation bar) is a crucial component of any website, providing users with easy access to different sections of the site. It helps in improving the user experience by making navigation intuitive and straightforward.</a:t>
            </a:r>
          </a:p>
          <a:p>
            <a:pPr marL="0" indent="0">
              <a:buNone/>
            </a:pPr>
            <a:r>
              <a:rPr lang="en-US" dirty="0"/>
              <a:t>    </a:t>
            </a:r>
          </a:p>
          <a:p>
            <a:pPr marL="0" indent="0">
              <a:buNone/>
            </a:pPr>
            <a:r>
              <a:rPr lang="en-US" dirty="0"/>
              <a:t>    </a:t>
            </a:r>
            <a:r>
              <a:rPr lang="en-US" b="1" dirty="0"/>
              <a:t>Hero Section:</a:t>
            </a:r>
          </a:p>
          <a:p>
            <a:pPr marL="171450" indent="-171450"/>
            <a:r>
              <a:rPr lang="en-US" dirty="0"/>
              <a:t>The hero section is the prominent, eye-catching part of a webpage, usually located at the top. It serves to grab the user's attention and communicate the primary message or call to action.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2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Explain how to save and share projects on </a:t>
            </a:r>
            <a:r>
              <a:rPr lang="en-US" dirty="0" err="1"/>
              <a:t>Replit</a:t>
            </a:r>
            <a:r>
              <a:rPr lang="en-US" dirty="0"/>
              <a:t>, including the options for collaboration.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Emphasize the importance of sharing projects for feedback and collaboration.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50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B) To help users navigate the website</a:t>
            </a:r>
          </a:p>
        </p:txBody>
      </p:sp>
    </p:spTree>
    <p:extLst>
      <p:ext uri="{BB962C8B-B14F-4D97-AF65-F5344CB8AC3E}">
        <p14:creationId xmlns:p14="http://schemas.microsoft.com/office/powerpoint/2010/main" val="4242209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</a:t>
            </a:r>
            <a:r>
              <a:rPr lang="en-US" dirty="0"/>
              <a:t>: B) to style the Logo</a:t>
            </a:r>
          </a:p>
        </p:txBody>
      </p:sp>
    </p:spTree>
    <p:extLst>
      <p:ext uri="{BB962C8B-B14F-4D97-AF65-F5344CB8AC3E}">
        <p14:creationId xmlns:p14="http://schemas.microsoft.com/office/powerpoint/2010/main" val="2064790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 </a:t>
            </a:r>
            <a:r>
              <a:rPr lang="en-US" dirty="0"/>
              <a:t>C) position: Fixed;</a:t>
            </a:r>
          </a:p>
        </p:txBody>
      </p:sp>
    </p:spTree>
    <p:extLst>
      <p:ext uri="{BB962C8B-B14F-4D97-AF65-F5344CB8AC3E}">
        <p14:creationId xmlns:p14="http://schemas.microsoft.com/office/powerpoint/2010/main" val="3436130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C) autoplay</a:t>
            </a:r>
          </a:p>
        </p:txBody>
      </p:sp>
    </p:spTree>
    <p:extLst>
      <p:ext uri="{BB962C8B-B14F-4D97-AF65-F5344CB8AC3E}">
        <p14:creationId xmlns:p14="http://schemas.microsoft.com/office/powerpoint/2010/main" val="2905400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Summarize the key learnings from the lesson.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Review the key points learned in the lesson: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Navigation Bar:</a:t>
            </a:r>
          </a:p>
          <a:p>
            <a:r>
              <a:rPr lang="en-US" dirty="0"/>
              <a:t>Helps users navigate the website.</a:t>
            </a:r>
          </a:p>
          <a:p>
            <a:r>
              <a:rPr lang="en-US" dirty="0"/>
              <a:t>Created using the &lt;nav&gt; tag and styled with CSS.</a:t>
            </a:r>
          </a:p>
          <a:p>
            <a:r>
              <a:rPr lang="en-US" dirty="0"/>
              <a:t>Key CSS property: position: fixed; to keep it at the top of the page.</a:t>
            </a:r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Hero Section:</a:t>
            </a:r>
            <a:endParaRPr lang="en-US" dirty="0"/>
          </a:p>
          <a:p>
            <a:r>
              <a:rPr lang="en-US" dirty="0"/>
              <a:t>Captures visitors' attention.</a:t>
            </a:r>
          </a:p>
          <a:p>
            <a:r>
              <a:rPr lang="en-US" dirty="0"/>
              <a:t>Defined using the &lt;section&gt; tag with an id="hero".</a:t>
            </a:r>
          </a:p>
          <a:p>
            <a:r>
              <a:rPr lang="en-US" dirty="0"/>
              <a:t>Includes a background video and styled text elements.</a:t>
            </a:r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CSS Techniques:</a:t>
            </a:r>
            <a:endParaRPr lang="en-US" dirty="0"/>
          </a:p>
          <a:p>
            <a:r>
              <a:rPr lang="en-US" dirty="0"/>
              <a:t>Applied global styles and used Google Fonts.</a:t>
            </a:r>
          </a:p>
          <a:p>
            <a:r>
              <a:rPr lang="en-US" dirty="0"/>
              <a:t>Used flexbox for layout.</a:t>
            </a:r>
          </a:p>
          <a:p>
            <a:r>
              <a:rPr lang="en-US" dirty="0"/>
              <a:t>Added hover effects to navigation links.</a:t>
            </a:r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Enhancing the Website:</a:t>
            </a:r>
            <a:endParaRPr lang="en-US" dirty="0"/>
          </a:p>
          <a:p>
            <a:r>
              <a:rPr lang="en-US" dirty="0"/>
              <a:t>Ideas: Make it responsive, add interactive elements, and create additional pages.</a:t>
            </a:r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Practical Application:</a:t>
            </a:r>
            <a:endParaRPr lang="en-US" dirty="0"/>
          </a:p>
          <a:p>
            <a:r>
              <a:rPr lang="en-US" dirty="0"/>
              <a:t>Reviewed and practiced coding navigation bars and hero sections.</a:t>
            </a:r>
          </a:p>
          <a:p>
            <a:r>
              <a:rPr lang="en-US" dirty="0"/>
              <a:t>Reinforced learning with quizzes.</a:t>
            </a:r>
          </a:p>
          <a:p>
            <a:pPr marL="285750" indent="-285750">
              <a:lnSpc>
                <a:spcPct val="80000"/>
              </a:lnSpc>
              <a:buFont typeface="Arial,Sans-Serif" panose="020B0604020202020204"/>
              <a:buChar char="•"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6457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 </a:t>
            </a:r>
            <a:r>
              <a:rPr lang="en-US" dirty="0"/>
              <a:t>Facilitate a discussion about the homework assignment.</a:t>
            </a:r>
          </a:p>
          <a:p>
            <a:pPr marL="285750" indent="-285750">
              <a:buChar char="•"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</a:t>
            </a:r>
            <a:r>
              <a:rPr lang="en-US" dirty="0"/>
              <a:t>: Create a responsive "Personal Website" with a fixed navigation bar and an enhanced hero section using HTML and CSS.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b="1"/>
              <a:t>Set Up HTML:</a:t>
            </a:r>
            <a:endParaRPr lang="en-US"/>
          </a:p>
          <a:p>
            <a:pPr marL="171450" indent="-171450"/>
            <a:r>
              <a:rPr lang="en-US" dirty="0"/>
              <a:t>Create a basic HTML structure.</a:t>
            </a:r>
          </a:p>
          <a:p>
            <a:pPr marL="171450" indent="-171450"/>
            <a:r>
              <a:rPr lang="en-US" dirty="0"/>
              <a:t>Add a &lt;title&gt; in the &lt;head&gt; section.</a:t>
            </a:r>
          </a:p>
          <a:p>
            <a:pPr marL="0" indent="0">
              <a:buNone/>
            </a:pPr>
            <a:r>
              <a:rPr lang="en-US" b="1"/>
              <a:t>Navigation Bar:</a:t>
            </a:r>
            <a:endParaRPr lang="en-US"/>
          </a:p>
          <a:p>
            <a:pPr marL="171450" indent="-171450"/>
            <a:r>
              <a:rPr lang="en-US" dirty="0"/>
              <a:t>Use a &lt;header&gt; element with a class of header.</a:t>
            </a:r>
          </a:p>
          <a:p>
            <a:pPr marL="171450" indent="-171450"/>
            <a:r>
              <a:rPr lang="en-US" dirty="0"/>
              <a:t>Include an &lt;a&gt; tag with a class of logo for the site name.</a:t>
            </a:r>
          </a:p>
          <a:p>
            <a:pPr marL="171450" indent="-171450"/>
            <a:r>
              <a:rPr lang="en-US" dirty="0"/>
              <a:t>Add a &lt;nav&gt; element with a class of navbar containing navigation links (&lt;a&gt; tags).</a:t>
            </a:r>
          </a:p>
          <a:p>
            <a:pPr marL="0" indent="0">
              <a:buNone/>
            </a:pPr>
            <a:r>
              <a:rPr lang="en-US" b="1"/>
              <a:t>Hero Section:</a:t>
            </a:r>
            <a:endParaRPr lang="en-US"/>
          </a:p>
          <a:p>
            <a:pPr marL="171450" indent="-171450"/>
            <a:r>
              <a:rPr lang="en-US" dirty="0"/>
              <a:t>Add a &lt;section&gt; element with an id="hero".</a:t>
            </a:r>
          </a:p>
          <a:p>
            <a:pPr marL="171450" indent="-171450"/>
            <a:r>
              <a:rPr lang="en-US" dirty="0"/>
              <a:t>Inside, add a &lt;div&gt; with a class of hero-content.</a:t>
            </a:r>
          </a:p>
          <a:p>
            <a:pPr marL="171450" indent="-171450"/>
            <a:r>
              <a:rPr lang="en-US" dirty="0"/>
              <a:t>Include an &lt;h1&gt; for the headline, an &lt;h2&gt; for the </a:t>
            </a:r>
            <a:r>
              <a:rPr lang="en-US" dirty="0" err="1"/>
              <a:t>subheadline</a:t>
            </a:r>
            <a:r>
              <a:rPr lang="en-US" dirty="0"/>
              <a:t>, and a call-to-action button (&lt;a&gt; with class </a:t>
            </a:r>
            <a:r>
              <a:rPr lang="en-US" dirty="0" err="1"/>
              <a:t>cta</a:t>
            </a:r>
            <a:r>
              <a:rPr lang="en-US" dirty="0"/>
              <a:t>-button).</a:t>
            </a:r>
          </a:p>
          <a:p>
            <a:pPr marL="0" indent="0">
              <a:buNone/>
            </a:pPr>
            <a:r>
              <a:rPr lang="en-US" b="1"/>
              <a:t>Style with CSS:</a:t>
            </a:r>
            <a:endParaRPr lang="en-US"/>
          </a:p>
          <a:p>
            <a:pPr marL="171450" indent="-171450"/>
            <a:r>
              <a:rPr lang="en-US" dirty="0"/>
              <a:t>Create a CSS file and link it in the HTML.</a:t>
            </a:r>
          </a:p>
          <a:p>
            <a:pPr marL="171450" indent="-171450"/>
            <a:r>
              <a:rPr lang="en-US" dirty="0"/>
              <a:t>Apply global styles for font and reset margins.</a:t>
            </a:r>
          </a:p>
          <a:p>
            <a:pPr marL="171450" indent="-171450"/>
            <a:r>
              <a:rPr lang="en-US" dirty="0"/>
              <a:t>Style the header to be fixed at the top.</a:t>
            </a:r>
          </a:p>
          <a:p>
            <a:pPr marL="171450" indent="-171450"/>
            <a:r>
              <a:rPr lang="en-US" dirty="0"/>
              <a:t>Style navigation links and add hover effects.</a:t>
            </a:r>
          </a:p>
          <a:p>
            <a:pPr marL="171450" indent="-171450"/>
            <a:r>
              <a:rPr lang="en-US" dirty="0"/>
              <a:t>Style the hero section with a background image, centered text, and a call-to-action button.</a:t>
            </a:r>
          </a:p>
          <a:p>
            <a:pPr marL="171450" indent="-171450"/>
            <a:r>
              <a:rPr lang="en-US" dirty="0"/>
              <a:t>Use media queries for responsiveness.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0008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Solution:</a:t>
            </a:r>
            <a:endParaRPr lang="en-US"/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Place the Ferris Wheel in one corner.</a:t>
            </a:r>
          </a:p>
          <a:p>
            <a:pPr marL="171450" indent="-171450"/>
            <a:r>
              <a:rPr lang="en-US" dirty="0"/>
              <a:t>Place the Haunted House in the opposite corner.</a:t>
            </a:r>
          </a:p>
          <a:p>
            <a:pPr marL="171450" indent="-171450"/>
            <a:r>
              <a:rPr lang="en-US" dirty="0"/>
              <a:t>Place the Food Court in between them.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arrangement keeps all attractions enjoyable for everyone.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Engage students with a problem-solving activity.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 Instructions: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Present the riddle: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b="1"/>
              <a:t>    Introduction:</a:t>
            </a:r>
            <a:endParaRPr lang="en-US"/>
          </a:p>
          <a:p>
            <a:pPr marL="171450" indent="-171450"/>
            <a:r>
              <a:rPr lang="en-US"/>
              <a:t>"In </a:t>
            </a:r>
            <a:r>
              <a:rPr lang="en-US" err="1"/>
              <a:t>Festiville</a:t>
            </a:r>
            <a:r>
              <a:rPr lang="en-US"/>
              <a:t>, the 98th Percentile Carnival had three attractions: the Ferris Wheel, the Haunted House, and the Food Court."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    Conditions:</a:t>
            </a:r>
            <a:endParaRPr lang="en-US" dirty="0"/>
          </a:p>
          <a:p>
            <a:pPr marL="171450" indent="-171450"/>
            <a:r>
              <a:rPr lang="en-US"/>
              <a:t>"The Ferris Wheel can't be near the Haunted House because the noise scares riders."</a:t>
            </a:r>
          </a:p>
          <a:p>
            <a:pPr marL="171450" indent="-171450"/>
            <a:r>
              <a:rPr lang="en-US" dirty="0"/>
              <a:t>"The Haunted House can't be near the Food Court because it ruins appetites."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    Challenge:</a:t>
            </a:r>
            <a:endParaRPr lang="en-US" dirty="0"/>
          </a:p>
          <a:p>
            <a:pPr marL="171450" indent="-171450"/>
            <a:r>
              <a:rPr lang="en-US" dirty="0"/>
              <a:t>"How can Mia, the carnival manager, organize these attractions without causing any issues?"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8149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Introduce the concept of navigation and hero sections in web design.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Show the Images:</a:t>
            </a:r>
            <a:endParaRPr lang="en-US" dirty="0"/>
          </a:p>
          <a:p>
            <a:r>
              <a:rPr lang="en-US" dirty="0"/>
              <a:t>Navigation Bar: </a:t>
            </a:r>
          </a:p>
          <a:p>
            <a:r>
              <a:rPr lang="en-US" dirty="0"/>
              <a:t>Hero Section: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b="1" dirty="0"/>
              <a:t>    Explain the Navigation Bar:</a:t>
            </a:r>
          </a:p>
          <a:p>
            <a:pPr marL="171450" indent="-171450"/>
            <a:r>
              <a:rPr lang="en-US" dirty="0"/>
              <a:t>"The navbar helps users navigate the website, providing links to key sections like Home, About, Gallery, Services, and Contact."</a:t>
            </a:r>
          </a:p>
          <a:p>
            <a:pPr marL="0" indent="0">
              <a:buNone/>
            </a:pPr>
            <a:r>
              <a:rPr lang="en-US" b="1" dirty="0"/>
              <a:t>    </a:t>
            </a:r>
          </a:p>
          <a:p>
            <a:pPr marL="0" indent="0">
              <a:buNone/>
            </a:pPr>
            <a:r>
              <a:rPr lang="en-US" b="1" dirty="0"/>
              <a:t>    Discuss the Hero Section:</a:t>
            </a:r>
            <a:endParaRPr lang="en-US" dirty="0"/>
          </a:p>
          <a:p>
            <a:pPr marL="171450" indent="-171450"/>
            <a:r>
              <a:rPr lang="en-US" dirty="0"/>
              <a:t>"The hero section is the first thing visitors see, featuring a headline, </a:t>
            </a:r>
            <a:r>
              <a:rPr lang="en-US" dirty="0" err="1"/>
              <a:t>subheadline</a:t>
            </a:r>
            <a:r>
              <a:rPr lang="en-US" dirty="0"/>
              <a:t>, and call-to-action button to engage them immediately."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    Encourage Exploration:</a:t>
            </a:r>
            <a:endParaRPr lang="en-US" dirty="0"/>
          </a:p>
          <a:p>
            <a:pPr marL="171450" indent="-171450"/>
            <a:r>
              <a:rPr lang="en-US" dirty="0"/>
              <a:t>"Think about how effective navigation bars and hero sections enhance user experience on websites."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3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Engage students with a problem-solving activity about improving a website's navigation and hero section.</a:t>
            </a:r>
          </a:p>
          <a:p>
            <a:pPr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>
              <a:buNone/>
            </a:pPr>
            <a:r>
              <a:rPr lang="en-US" b="1"/>
              <a:t>Introduction:</a:t>
            </a:r>
            <a:endParaRPr lang="en-US"/>
          </a:p>
          <a:p>
            <a:pPr marL="171450" indent="-171450"/>
            <a:r>
              <a:rPr lang="en-US" b="1" dirty="0"/>
              <a:t>Present the riddle:</a:t>
            </a:r>
          </a:p>
          <a:p>
            <a:pPr marL="0" indent="0">
              <a:buNone/>
            </a:pPr>
            <a:r>
              <a:rPr lang="en-US" dirty="0"/>
              <a:t>         "In </a:t>
            </a:r>
            <a:r>
              <a:rPr lang="en-US" dirty="0" err="1"/>
              <a:t>Festiville</a:t>
            </a:r>
            <a:r>
              <a:rPr lang="en-US" dirty="0"/>
              <a:t>, the 98th Percentile Carnival's website needed an update. Emily, a tech-savvy fifth-grader, was tasked with making it more engaging."</a:t>
            </a:r>
          </a:p>
          <a:p>
            <a:pPr marL="1085850" lvl="1" indent="-171450"/>
            <a:endParaRPr lang="en-US" dirty="0"/>
          </a:p>
          <a:p>
            <a:pPr marL="171450" indent="-171450"/>
            <a:r>
              <a:rPr lang="en-US" b="1" dirty="0"/>
              <a:t>Present the Problem:</a:t>
            </a:r>
            <a:endParaRPr lang="en-US" dirty="0"/>
          </a:p>
          <a:p>
            <a:pPr marL="914400"/>
            <a:r>
              <a:rPr lang="en-US"/>
              <a:t>Visitors couldn't easily find information.</a:t>
            </a:r>
          </a:p>
          <a:p>
            <a:pPr lvl="1">
              <a:buChar char="●"/>
            </a:pPr>
            <a:r>
              <a:rPr lang="en-US" dirty="0"/>
              <a:t>The homepage didn't capture the carnival's excitement.</a:t>
            </a:r>
          </a:p>
          <a:p>
            <a:pPr lvl="1" indent="0">
              <a:buNone/>
            </a:pPr>
            <a:endParaRPr lang="en-US" dirty="0"/>
          </a:p>
          <a:p>
            <a:pPr marL="171450" indent="-171450"/>
            <a:r>
              <a:rPr lang="en-US" b="1" dirty="0"/>
              <a:t>Engage Students:</a:t>
            </a:r>
            <a:endParaRPr lang="en-US" dirty="0"/>
          </a:p>
          <a:p>
            <a:pPr marL="914400"/>
            <a:r>
              <a:rPr lang="en-US"/>
              <a:t>Brainstorm solutions for Emily to quickly and effectively improve the website.</a:t>
            </a:r>
          </a:p>
          <a:p>
            <a:pPr lvl="1">
              <a:buChar char="●"/>
            </a:pPr>
            <a:r>
              <a:rPr lang="en-US" dirty="0"/>
              <a:t>Discuss the importance of a clear navigation bar for easy access to information.</a:t>
            </a:r>
          </a:p>
          <a:p>
            <a:pPr lvl="1">
              <a:buChar char="●"/>
            </a:pPr>
            <a:r>
              <a:rPr lang="en-US" dirty="0"/>
              <a:t>Highlight the role of an engaging hero section in capturing visitors' interest.</a:t>
            </a:r>
          </a:p>
          <a:p>
            <a:pPr marL="1085850" lvl="1" indent="-171450"/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6945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Explain the basic structure of HTML forms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 </a:t>
            </a:r>
          </a:p>
          <a:p>
            <a:pPr marL="158750" indent="0">
              <a:buNone/>
            </a:pPr>
            <a:r>
              <a:rPr lang="en-US" dirty="0"/>
              <a:t>Show the screenshot of the Navigation and Hero Section syntax.</a:t>
            </a:r>
          </a:p>
          <a:p>
            <a:pPr marL="158750" indent="0">
              <a:buNone/>
            </a:pPr>
            <a:r>
              <a:rPr lang="en-US" dirty="0"/>
              <a:t> </a:t>
            </a:r>
          </a:p>
          <a:p>
            <a:pPr marL="158750" indent="0">
              <a:buNone/>
            </a:pPr>
            <a:r>
              <a:rPr lang="en-US" b="1" dirty="0"/>
              <a:t>Explain the key elements of a Navigation Bar:</a:t>
            </a:r>
          </a:p>
          <a:p>
            <a:pPr marL="15875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The &lt;header&gt; tag contains the navigation bar.</a:t>
            </a:r>
          </a:p>
          <a:p>
            <a:pPr marL="171450" indent="-171450"/>
            <a:r>
              <a:rPr lang="en-US" dirty="0"/>
              <a:t>The .header class styles the header, aligning items with flexbox.</a:t>
            </a:r>
          </a:p>
          <a:p>
            <a:pPr marL="171450" indent="-171450"/>
            <a:r>
              <a:rPr lang="en-US" dirty="0"/>
              <a:t>The logo is a clickable link styled with the .logo class.</a:t>
            </a:r>
          </a:p>
          <a:p>
            <a:pPr marL="171450" indent="-171450"/>
            <a:r>
              <a:rPr lang="en-US" dirty="0"/>
              <a:t>The &lt;nav&gt; element contains links to different sections of the website.</a:t>
            </a:r>
          </a:p>
          <a:p>
            <a:pPr marL="171450" indent="-171450"/>
            <a:r>
              <a:rPr lang="en-US" dirty="0"/>
              <a:t>Each link is styled for clear navigation.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dirty="0"/>
              <a:t>   </a:t>
            </a:r>
            <a:r>
              <a:rPr lang="en-US" b="1" dirty="0"/>
              <a:t>Hero Section:</a:t>
            </a:r>
          </a:p>
          <a:p>
            <a:pPr marL="0" indent="0">
              <a:buNone/>
            </a:pPr>
            <a:endParaRPr lang="en-US" b="1" dirty="0"/>
          </a:p>
          <a:p>
            <a:pPr marL="171450" indent="-171450"/>
            <a:r>
              <a:rPr lang="en-US" dirty="0"/>
              <a:t>The &lt;section&gt; tag with the id="hero" creates the hero section.</a:t>
            </a:r>
          </a:p>
          <a:p>
            <a:pPr marL="171450" indent="-171450"/>
            <a:r>
              <a:rPr lang="en-US" dirty="0"/>
              <a:t>The .hero-content class centers the content and adds text styling.</a:t>
            </a:r>
          </a:p>
          <a:p>
            <a:pPr marL="171450" indent="-171450"/>
            <a:r>
              <a:rPr lang="en-US" dirty="0"/>
              <a:t>The hero section includes a main headline (&lt;h1&gt;), a </a:t>
            </a:r>
            <a:r>
              <a:rPr lang="en-US" dirty="0" err="1"/>
              <a:t>subheadline</a:t>
            </a:r>
            <a:r>
              <a:rPr lang="en-US" dirty="0"/>
              <a:t> (&lt;h2&gt;), and a call-to-action button (&lt;a&gt;).</a:t>
            </a:r>
          </a:p>
          <a:p>
            <a:pPr marL="171450" indent="-171450"/>
            <a:r>
              <a:rPr lang="en-US" dirty="0"/>
              <a:t>The background image and overall layout create an engaging entry point to the website.</a:t>
            </a:r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       </a:t>
            </a:r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425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Project Link: </a:t>
            </a:r>
            <a:r>
              <a:rPr lang="en-US" dirty="0">
                <a:hlinkClick r:id="rId3"/>
              </a:rPr>
              <a:t>98th percentile  carnival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/>
          </a:p>
          <a:p>
            <a:pPr marL="171450" indent="-171450"/>
            <a:r>
              <a:rPr lang="en-US" dirty="0"/>
              <a:t>Present the final project example.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Show the Screenshot:</a:t>
            </a:r>
            <a:endParaRPr lang="en-US" dirty="0"/>
          </a:p>
          <a:p>
            <a:r>
              <a:rPr lang="en-US" dirty="0"/>
              <a:t>Display the screenshot of the final project example.</a:t>
            </a:r>
          </a:p>
          <a:p>
            <a:endParaRPr lang="en-US" dirty="0"/>
          </a:p>
          <a:p>
            <a:pPr>
              <a:buNone/>
            </a:pPr>
            <a:r>
              <a:rPr lang="en-US" b="1"/>
              <a:t>Show the Project in Live Action:</a:t>
            </a:r>
            <a:endParaRPr lang="en-US"/>
          </a:p>
          <a:p>
            <a:pPr marL="171450" indent="-171450"/>
            <a:r>
              <a:rPr lang="en-US" dirty="0"/>
              <a:t>Demonstrate the project on a live website to show how it functions.</a:t>
            </a:r>
          </a:p>
          <a:p>
            <a:pPr marL="171450" indent="-171450"/>
            <a:r>
              <a:rPr lang="en-US" dirty="0"/>
              <a:t>Navigate through the website to showcase the navigation bar and hero section in action.</a:t>
            </a:r>
          </a:p>
          <a:p>
            <a:pPr marL="171450" indent="-171450"/>
            <a:r>
              <a:rPr lang="en-US" dirty="0"/>
              <a:t>Emphasize the importance of both elements in creating an engaging and easy-to-use website.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Explain the Project:</a:t>
            </a:r>
            <a:endParaRPr lang="en-US" dirty="0"/>
          </a:p>
          <a:p>
            <a:r>
              <a:rPr lang="en-US" dirty="0"/>
              <a:t>Inform students that they will create a similar project.</a:t>
            </a:r>
          </a:p>
          <a:p>
            <a:r>
              <a:rPr lang="en-US" dirty="0"/>
              <a:t>Highlight the key features:</a:t>
            </a:r>
          </a:p>
          <a:p>
            <a:pPr marL="615950" lvl="1" indent="0">
              <a:buNone/>
            </a:pPr>
            <a:r>
              <a:rPr lang="en-US"/>
              <a:t>A clear and user-friendly navigation bar.</a:t>
            </a:r>
          </a:p>
          <a:p>
            <a:pPr marL="615950" lvl="1" indent="0">
              <a:buNone/>
            </a:pPr>
            <a:r>
              <a:rPr lang="en-US" dirty="0"/>
              <a:t>An engaging hero section with a headline, </a:t>
            </a:r>
            <a:r>
              <a:rPr lang="en-US" dirty="0" err="1"/>
              <a:t>subheadline</a:t>
            </a:r>
            <a:r>
              <a:rPr lang="en-US" dirty="0"/>
              <a:t>, and call-to-action button.</a:t>
            </a:r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40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/>
              <a:t>Explain the basic structure of an HTML document.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/>
              <a:t>Display the screenshot of the HTML code.</a:t>
            </a:r>
          </a:p>
          <a:p>
            <a:pPr marL="171450" indent="-171450"/>
            <a:r>
              <a:rPr lang="en-US"/>
              <a:t>Provide an overview of the basic structure:</a:t>
            </a:r>
          </a:p>
          <a:p>
            <a:pPr marL="1085850" lvl="1" indent="-171450"/>
            <a:r>
              <a:rPr lang="en-US"/>
              <a:t>&lt;!DOCTYPE html&gt;: Specifies HTML5.</a:t>
            </a:r>
          </a:p>
          <a:p>
            <a:pPr marL="1085850" lvl="1" indent="-171450"/>
            <a:r>
              <a:rPr lang="en-US"/>
              <a:t>&lt;html lang="</a:t>
            </a:r>
            <a:r>
              <a:rPr lang="en-US" err="1"/>
              <a:t>en</a:t>
            </a:r>
            <a:r>
              <a:rPr lang="en-US"/>
              <a:t>"&gt;: Starts the HTML document with English language.</a:t>
            </a:r>
          </a:p>
          <a:p>
            <a:pPr marL="1085850" lvl="1" indent="-171450"/>
            <a:r>
              <a:rPr lang="en-US"/>
              <a:t>&lt;head&gt;: Contains meta-information.</a:t>
            </a:r>
          </a:p>
          <a:p>
            <a:pPr marL="1085850" lvl="1" indent="-171450"/>
            <a:r>
              <a:rPr lang="en-US"/>
              <a:t>Various meta tags for character set, viewport, and title.</a:t>
            </a:r>
          </a:p>
          <a:p>
            <a:pPr marL="1085850" lvl="1" indent="-171450"/>
            <a:r>
              <a:rPr lang="en-US"/>
              <a:t>&lt;link&gt;: Links to an external CSS file.</a:t>
            </a:r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9239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r>
              <a:rPr lang="en-US" b="1" dirty="0"/>
              <a:t>Navbar:</a:t>
            </a:r>
            <a:endParaRPr lang="en-US" dirty="0"/>
          </a:p>
          <a:p>
            <a:pPr marL="171450" indent="-171450"/>
            <a:r>
              <a:rPr lang="en-US"/>
              <a:t>    Helps users navigate the website easily.</a:t>
            </a:r>
          </a:p>
          <a:p>
            <a:pPr marL="171450" indent="-171450"/>
            <a:r>
              <a:rPr lang="en-US" dirty="0"/>
              <a:t>    Provides quick access to important sections.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    Teacher Instructions:</a:t>
            </a:r>
            <a:endParaRPr lang="en-US" dirty="0"/>
          </a:p>
          <a:p>
            <a:r>
              <a:rPr lang="en-US" dirty="0"/>
              <a:t>Show how the navigation bar looks and functions on a live website.</a:t>
            </a:r>
          </a:p>
          <a:p>
            <a:r>
              <a:rPr lang="en-US" dirty="0"/>
              <a:t>Demonstrate the hover effect on links and how it improves user experience.</a:t>
            </a:r>
          </a:p>
          <a:p>
            <a:endParaRPr lang="en-US" dirty="0"/>
          </a:p>
          <a:p>
            <a:pPr marL="171450" indent="-171450"/>
            <a:endParaRPr lang="en-US" dirty="0"/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Tag Explanation: </a:t>
            </a:r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&lt;header&gt;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       Defines the header.</a:t>
            </a:r>
          </a:p>
          <a:p>
            <a:pPr marL="0" indent="0">
              <a:buNone/>
            </a:pPr>
            <a:r>
              <a:rPr lang="en-US" b="1" dirty="0"/>
              <a:t>        Class:</a:t>
            </a:r>
            <a:r>
              <a:rPr lang="en-US" dirty="0"/>
              <a:t> header for styling.</a:t>
            </a:r>
          </a:p>
          <a:p>
            <a:pPr marL="0" indent="0">
              <a:buNone/>
            </a:pPr>
            <a:r>
              <a:rPr lang="en-US" b="1" dirty="0"/>
              <a:t>    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    &lt;a&gt;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          Purpose:</a:t>
            </a:r>
            <a:r>
              <a:rPr lang="en-US" dirty="0"/>
              <a:t> Creates a hyperlink</a:t>
            </a:r>
          </a:p>
          <a:p>
            <a:pPr marL="0" indent="0">
              <a:buNone/>
            </a:pPr>
            <a:r>
              <a:rPr lang="en-US" b="1" dirty="0"/>
              <a:t>        Attributes:</a:t>
            </a:r>
            <a:endParaRPr lang="en-US" dirty="0"/>
          </a:p>
          <a:p>
            <a:pPr marL="1085850" lvl="1" indent="-171450"/>
            <a:r>
              <a:rPr lang="en-US" dirty="0" err="1"/>
              <a:t>href</a:t>
            </a:r>
            <a:r>
              <a:rPr lang="en-US" dirty="0"/>
              <a:t>="#" - Placeholder link.</a:t>
            </a:r>
          </a:p>
          <a:p>
            <a:pPr marL="1085850" lvl="1" indent="-171450"/>
            <a:r>
              <a:rPr lang="en-US" dirty="0"/>
              <a:t>class="logo" - Logo styling.</a:t>
            </a:r>
          </a:p>
          <a:p>
            <a:pPr marL="0" indent="0">
              <a:buNone/>
            </a:pPr>
            <a:r>
              <a:rPr lang="en-US" b="1" dirty="0"/>
              <a:t>  </a:t>
            </a:r>
            <a:endParaRPr lang="en-US"/>
          </a:p>
          <a:p>
            <a:pPr marL="0" indent="0">
              <a:buNone/>
            </a:pPr>
            <a:r>
              <a:rPr lang="en-US" b="1" dirty="0"/>
              <a:t>    &lt;nav&gt;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        Purpose:</a:t>
            </a:r>
            <a:r>
              <a:rPr lang="en-US" dirty="0"/>
              <a:t> Container for navigation links.</a:t>
            </a:r>
          </a:p>
          <a:p>
            <a:pPr marL="0" indent="0">
              <a:buNone/>
            </a:pPr>
            <a:r>
              <a:rPr lang="en-US" b="1" dirty="0"/>
              <a:t>        Class:</a:t>
            </a:r>
            <a:r>
              <a:rPr lang="en-US" dirty="0"/>
              <a:t> navbar for styling.</a:t>
            </a:r>
          </a:p>
          <a:p>
            <a:pPr marL="0" indent="0">
              <a:buNone/>
            </a:pPr>
            <a:r>
              <a:rPr lang="en-US" b="1" dirty="0"/>
              <a:t>    </a:t>
            </a:r>
            <a:endParaRPr lang="en-US"/>
          </a:p>
          <a:p>
            <a:pPr marL="0" indent="0">
              <a:buNone/>
            </a:pPr>
            <a:r>
              <a:rPr lang="en-US" b="1" dirty="0"/>
              <a:t>    Navigation Links (&lt;a&gt;)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        Purpose:</a:t>
            </a:r>
            <a:r>
              <a:rPr lang="en-US" dirty="0"/>
              <a:t> Creates navigation links.</a:t>
            </a:r>
          </a:p>
          <a:p>
            <a:pPr marL="0" indent="0">
              <a:buNone/>
            </a:pPr>
            <a:r>
              <a:rPr lang="en-US" b="1" dirty="0"/>
              <a:t>        Attributes:</a:t>
            </a:r>
            <a:r>
              <a:rPr lang="en-US" dirty="0"/>
              <a:t> </a:t>
            </a:r>
            <a:r>
              <a:rPr lang="en-US" dirty="0" err="1"/>
              <a:t>href</a:t>
            </a:r>
            <a:r>
              <a:rPr lang="en-US" dirty="0"/>
              <a:t>="#" - Placeholder links.</a:t>
            </a:r>
          </a:p>
          <a:p>
            <a:pPr marL="15875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7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621453" y="659553"/>
            <a:ext cx="10605347" cy="10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621453" y="1989667"/>
            <a:ext cx="10577407" cy="41181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5725715" y="1675817"/>
            <a:ext cx="5501200" cy="32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5725533" y="4981600"/>
            <a:ext cx="5501200" cy="6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 userDrawn="1"/>
        </p:nvGrpSpPr>
        <p:grpSpPr>
          <a:xfrm>
            <a:off x="11380827" y="2377884"/>
            <a:ext cx="1022420" cy="818493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1" name="Google Shape;81;p4"/>
          <p:cNvGrpSpPr/>
          <p:nvPr userDrawn="1"/>
        </p:nvGrpSpPr>
        <p:grpSpPr>
          <a:xfrm>
            <a:off x="-139909" y="3822839"/>
            <a:ext cx="979016" cy="979013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35" b="1">
                  <a:solidFill>
                    <a:schemeClr val="dk2"/>
                  </a:solidFill>
                  <a:latin typeface="Abril Fatface" panose="02000503000000020003"/>
                  <a:ea typeface="Abril Fatface" panose="02000503000000020003"/>
                  <a:cs typeface="Abril Fatface" panose="02000503000000020003"/>
                  <a:sym typeface="Abril Fatface" panose="02000503000000020003"/>
                </a:rPr>
                <a:t>T</a:t>
              </a:r>
              <a:endParaRPr sz="4535" b="1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endParaRPr>
            </a:p>
          </p:txBody>
        </p:sp>
      </p:grpSp>
      <p:sp>
        <p:nvSpPr>
          <p:cNvPr id="9" name="Google Shape;9;p2"/>
          <p:cNvSpPr/>
          <p:nvPr userDrawn="1"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 userDrawn="1"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 userDrawn="1"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 userDrawn="1"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 userDrawn="1"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 userDrawn="1"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 userDrawn="1"/>
        </p:nvSpPr>
        <p:spPr>
          <a:xfrm>
            <a:off x="11317393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 userDrawn="1"/>
        </p:nvSpPr>
        <p:spPr>
          <a:xfrm>
            <a:off x="11354647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 userDrawn="1"/>
        </p:nvSpPr>
        <p:spPr>
          <a:xfrm>
            <a:off x="0" y="5865707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 userDrawn="1"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 userDrawn="1"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 userDrawn="1"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 userDrawn="1"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 userDrawn="1"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 userDrawn="1"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55467" y="347133"/>
            <a:ext cx="11487016" cy="6156192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4" name="Google Shape;244;p7"/>
          <p:cNvSpPr/>
          <p:nvPr/>
        </p:nvSpPr>
        <p:spPr>
          <a:xfrm>
            <a:off x="355467" y="352233"/>
            <a:ext cx="11487016" cy="232700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5" name="Google Shape;245;p7"/>
          <p:cNvSpPr/>
          <p:nvPr/>
        </p:nvSpPr>
        <p:spPr>
          <a:xfrm>
            <a:off x="483173" y="421135"/>
            <a:ext cx="104613" cy="94024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6" name="Google Shape;246;p7"/>
          <p:cNvSpPr/>
          <p:nvPr/>
        </p:nvSpPr>
        <p:spPr>
          <a:xfrm>
            <a:off x="674795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7" name="Google Shape;247;p7"/>
          <p:cNvSpPr/>
          <p:nvPr/>
        </p:nvSpPr>
        <p:spPr>
          <a:xfrm>
            <a:off x="866799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8" name="Google Shape;248;p7"/>
          <p:cNvSpPr/>
          <p:nvPr/>
        </p:nvSpPr>
        <p:spPr>
          <a:xfrm>
            <a:off x="355467" y="584933"/>
            <a:ext cx="11487016" cy="29076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249" name="Google Shape;249;p7"/>
          <p:cNvGrpSpPr/>
          <p:nvPr/>
        </p:nvGrpSpPr>
        <p:grpSpPr>
          <a:xfrm>
            <a:off x="9131204" y="611408"/>
            <a:ext cx="2680272" cy="237803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1673200" y="875667"/>
            <a:ext cx="169268" cy="5384852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6" name="Google Shape;256;p7"/>
          <p:cNvSpPr/>
          <p:nvPr/>
        </p:nvSpPr>
        <p:spPr>
          <a:xfrm>
            <a:off x="11709927" y="911141"/>
            <a:ext cx="90197" cy="1987517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7" name="Google Shape;257;p7"/>
          <p:cNvSpPr/>
          <p:nvPr/>
        </p:nvSpPr>
        <p:spPr>
          <a:xfrm>
            <a:off x="355467" y="6212533"/>
            <a:ext cx="11487047" cy="290769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8" name="Google Shape;258;p7"/>
          <p:cNvSpPr/>
          <p:nvPr/>
        </p:nvSpPr>
        <p:spPr>
          <a:xfrm>
            <a:off x="11673203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9" name="Google Shape;259;p7"/>
          <p:cNvSpPr/>
          <p:nvPr/>
        </p:nvSpPr>
        <p:spPr>
          <a:xfrm>
            <a:off x="423240" y="65173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0" name="Google Shape;260;p7"/>
          <p:cNvSpPr/>
          <p:nvPr/>
        </p:nvSpPr>
        <p:spPr>
          <a:xfrm>
            <a:off x="423240" y="788756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1" name="Google Shape;261;p7"/>
          <p:cNvSpPr/>
          <p:nvPr/>
        </p:nvSpPr>
        <p:spPr>
          <a:xfrm>
            <a:off x="423240" y="72024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2" name="Google Shape;262;p7"/>
          <p:cNvSpPr/>
          <p:nvPr/>
        </p:nvSpPr>
        <p:spPr>
          <a:xfrm rot="10800000">
            <a:off x="423236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3" name="Google Shape;263;p7"/>
          <p:cNvSpPr/>
          <p:nvPr/>
        </p:nvSpPr>
        <p:spPr>
          <a:xfrm>
            <a:off x="355384" y="344933"/>
            <a:ext cx="11487200" cy="615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755500" y="1797551"/>
            <a:ext cx="66816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5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755500" y="3481651"/>
            <a:ext cx="6681600" cy="1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5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8531867" y="148164"/>
            <a:ext cx="3677737" cy="258635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8739693" y="3405712"/>
            <a:ext cx="1468357" cy="5436227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953063" y="6421017"/>
            <a:ext cx="567844" cy="288133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11" y="-5"/>
            <a:ext cx="3290739" cy="5353657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400" y="736200"/>
            <a:ext cx="1026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400" y="1536633"/>
            <a:ext cx="1026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2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8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4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8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6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2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8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4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5666063" y="3625850"/>
            <a:ext cx="5500793" cy="968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GB" sz="4000" dirty="0">
                <a:latin typeface="Calibri Light"/>
                <a:cs typeface="Calibri Light"/>
              </a:rPr>
              <a:t>WEB Development</a:t>
            </a: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5663565" y="4702810"/>
            <a:ext cx="2469515" cy="6140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50" dirty="0">
                <a:latin typeface="Calibri Light"/>
                <a:cs typeface="Calibri Light"/>
              </a:rPr>
              <a:t>Grade 7&amp;8</a:t>
            </a: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5126400" y="6341969"/>
            <a:ext cx="1945167" cy="31901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10855452" y="5537247"/>
            <a:ext cx="742305" cy="1320807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9981832" y="3848525"/>
            <a:ext cx="1820625" cy="1246767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291977" y="1101244"/>
            <a:ext cx="4935880" cy="571656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pic>
        <p:nvPicPr>
          <p:cNvPr id="4" name="Picture 3" descr="MicrosoftTeams-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88" y="692573"/>
            <a:ext cx="4728633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818789" y="181935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Adding Hero Section and video:</a:t>
            </a: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62907715-5536-EE07-317C-6AF887BB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81" y="2378451"/>
            <a:ext cx="8615222" cy="39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6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42036" y="2931197"/>
            <a:ext cx="1041160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latin typeface="Calibri"/>
              </a:rPr>
              <a:t>Html  Structure  Done</a:t>
            </a:r>
            <a:endParaRPr lang="en-US" dirty="0"/>
          </a:p>
          <a:p>
            <a:pPr algn="ctr"/>
            <a:r>
              <a:rPr lang="en-US" sz="4000" b="1" dirty="0">
                <a:latin typeface="Calibri"/>
              </a:rPr>
              <a:t>Let's  Style  it  Now</a:t>
            </a:r>
          </a:p>
        </p:txBody>
      </p:sp>
    </p:spTree>
    <p:extLst>
      <p:ext uri="{BB962C8B-B14F-4D97-AF65-F5344CB8AC3E}">
        <p14:creationId xmlns:p14="http://schemas.microsoft.com/office/powerpoint/2010/main" val="2791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23375" y="2042928"/>
            <a:ext cx="8349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Styling the Header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23375" y="1484566"/>
            <a:ext cx="834935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CSS Code Explanation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A0E7A2C-3F9B-4D6A-21A5-8DF4A784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63" y="2503643"/>
            <a:ext cx="7956002" cy="37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01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23375" y="1714480"/>
            <a:ext cx="8349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Styling the logo</a:t>
            </a: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960B1FF-8703-F0CD-64AD-F2A9E4C3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30" y="2487689"/>
            <a:ext cx="7379545" cy="29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23375" y="1714480"/>
            <a:ext cx="8349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Styles the navigation link</a:t>
            </a:r>
            <a:endParaRPr lang="en-US" dirty="0"/>
          </a:p>
        </p:txBody>
      </p:sp>
      <p:pic>
        <p:nvPicPr>
          <p:cNvPr id="2" name="Picture 1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D960B1FF-8703-F0CD-64AD-F2A9E4C3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29" y="2487689"/>
            <a:ext cx="6846003" cy="29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77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23375" y="1714480"/>
            <a:ext cx="8349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Adds a hover effect to the navigation links</a:t>
            </a:r>
            <a:endParaRPr lang="en-US" dirty="0"/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960B1FF-8703-F0CD-64AD-F2A9E4C3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70" y="2313256"/>
            <a:ext cx="7245801" cy="41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40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23375" y="1714480"/>
            <a:ext cx="8349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Styles the hero section</a:t>
            </a:r>
            <a:endParaRPr lang="en-US" dirty="0"/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960B1FF-8703-F0CD-64AD-F2A9E4C3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25" y="2313256"/>
            <a:ext cx="7514391" cy="41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18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23375" y="1714480"/>
            <a:ext cx="8349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Styles the background video</a:t>
            </a:r>
            <a:endParaRPr lang="en-US" dirty="0"/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960B1FF-8703-F0CD-64AD-F2A9E4C3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99" y="2313256"/>
            <a:ext cx="7486171" cy="41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6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23375" y="1714480"/>
            <a:ext cx="8349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Styles the container for the hero content</a:t>
            </a:r>
            <a:endParaRPr lang="en-US" dirty="0"/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960B1FF-8703-F0CD-64AD-F2A9E4C3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57" y="2313256"/>
            <a:ext cx="5480761" cy="32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it's your turn!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049A39-08E7-D692-5B3C-4FA57D4BC7DF}"/>
              </a:ext>
            </a:extLst>
          </p:cNvPr>
          <p:cNvSpPr txBox="1"/>
          <p:nvPr/>
        </p:nvSpPr>
        <p:spPr>
          <a:xfrm>
            <a:off x="762000" y="1844394"/>
            <a:ext cx="5333577" cy="4618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Task: Complete the other pages any one out of the following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Page: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Develop a comprehensive homepage with an overview of the carnival.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 Page: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Provide information about the history and mission of the carnival.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Gallery Page: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Include an interactive gallery showcasing images from past events.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 Page: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Detail the various services and attractions available at the carnival.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Contact Page: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Create a contact form for visitors to reach out with inquiries or feedback.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Instructions: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Share the code with others and work as a group to give your own personalization to the final web page.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pic>
        <p:nvPicPr>
          <p:cNvPr id="2" name="Picture 1" descr="A group of people in a classroom with laptops&#10;&#10;Description automatically generated">
            <a:extLst>
              <a:ext uri="{FF2B5EF4-FFF2-40B4-BE49-F238E27FC236}">
                <a16:creationId xmlns:a16="http://schemas.microsoft.com/office/drawing/2014/main" id="{74ED2A65-C488-CC5A-2DFE-7BDFE74C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2"/>
          <a:stretch/>
        </p:blipFill>
        <p:spPr>
          <a:xfrm>
            <a:off x="6346731" y="1711749"/>
            <a:ext cx="5326226" cy="4141296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634451" y="2916820"/>
            <a:ext cx="586836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libri"/>
              </a:rPr>
              <a:t>Recap of the last Class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980053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latin typeface="Calibri Light"/>
                <a:cs typeface="Calibri Light"/>
              </a:rPr>
              <a:t>How to Save &amp; Share the project. </a:t>
            </a:r>
            <a:endParaRPr lang="en-US" sz="4000" b="1"/>
          </a:p>
          <a:p>
            <a:pPr algn="ctr"/>
            <a:endParaRPr lang="en-US" sz="4000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7473" y="1980122"/>
            <a:ext cx="7070859" cy="4118187"/>
          </a:xfrm>
        </p:spPr>
        <p:txBody>
          <a:bodyPr/>
          <a:lstStyle/>
          <a:p>
            <a:r>
              <a:rPr lang="en-US" sz="2400" err="1">
                <a:latin typeface="Calibri Light"/>
                <a:cs typeface="Calibri Light"/>
              </a:rPr>
              <a:t>Replit</a:t>
            </a:r>
            <a:r>
              <a:rPr lang="en-US" sz="2400">
                <a:latin typeface="Calibri Light"/>
                <a:cs typeface="Calibri Light"/>
              </a:rPr>
              <a:t> offers autosave option – so not worry about the same.</a:t>
            </a:r>
          </a:p>
          <a:p>
            <a:endParaRPr lang="en-US" sz="2400">
              <a:latin typeface="Calibri Light"/>
              <a:cs typeface="Calibri Light"/>
            </a:endParaRP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project with someone in view mode: just copy the link from the URL bar, and share the link</a:t>
            </a: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the project for collaboration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Click on "</a:t>
            </a:r>
            <a:r>
              <a:rPr lang="en-US" sz="2150" b="1">
                <a:latin typeface="Calibri Light"/>
                <a:cs typeface="Calibri Light"/>
              </a:rPr>
              <a:t>Invite</a:t>
            </a:r>
            <a:r>
              <a:rPr lang="en-US" sz="2150">
                <a:latin typeface="Calibri Light"/>
                <a:cs typeface="Calibri Light"/>
              </a:rPr>
              <a:t>" from the top right corner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If you know the username, type it in the box and click on invite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You can also turn on the toggle button "</a:t>
            </a:r>
            <a:r>
              <a:rPr lang="en-US" sz="2150" b="1">
                <a:latin typeface="Calibri Light"/>
                <a:cs typeface="Calibri Light"/>
              </a:rPr>
              <a:t>private join link</a:t>
            </a:r>
            <a:r>
              <a:rPr lang="en-US" sz="2150">
                <a:latin typeface="Calibri Light"/>
                <a:cs typeface="Calibri Light"/>
              </a:rPr>
              <a:t>" to create a public collaboration link and invite members to edit your code.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4" name="Picture 3" descr="A red button with a white arrow&#10;&#10;Description automatically generated">
            <a:extLst>
              <a:ext uri="{FF2B5EF4-FFF2-40B4-BE49-F238E27FC236}">
                <a16:creationId xmlns:a16="http://schemas.microsoft.com/office/drawing/2014/main" id="{A0B3A537-2D60-41E2-28D5-15E61DAF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36" y="160712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2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4174" y="2941939"/>
            <a:ext cx="7726053" cy="3918000"/>
          </a:xfrm>
        </p:spPr>
        <p:txBody>
          <a:bodyPr/>
          <a:lstStyle/>
          <a:p>
            <a:r>
              <a:rPr lang="en-US" sz="2400" b="1" dirty="0">
                <a:latin typeface="Calibri Light"/>
                <a:cs typeface="Calibri Light"/>
              </a:rPr>
              <a:t>What is the primary purpose of a navigation bar on a website?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A) To display images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B) To help users navigate the website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C) To show advertisements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D) To play background music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9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In the following code, what is the purpose of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class="</a:t>
            </a:r>
            <a:r>
              <a:rPr lang="en-US" sz="2400" dirty="0">
                <a:latin typeface="Consolas"/>
                <a:cs typeface="Calibri Light"/>
              </a:rPr>
              <a:t>logo"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?</a:t>
            </a:r>
            <a:endParaRPr lang="en-US" dirty="0"/>
          </a:p>
          <a:p>
            <a:endParaRPr lang="en-US" sz="2400" dirty="0">
              <a:latin typeface="Calibri Light"/>
              <a:ea typeface="Calibri Light"/>
              <a:cs typeface="Calibri Light"/>
            </a:endParaRPr>
          </a:p>
          <a:p>
            <a:endParaRPr lang="en-US" sz="2400" dirty="0">
              <a:latin typeface="Calibri Light"/>
              <a:ea typeface="Calibri Light"/>
              <a:cs typeface="Calibri Light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A) </a:t>
            </a:r>
            <a:r>
              <a:rPr lang="en-US" sz="2400" dirty="0">
                <a:latin typeface="Calibri Light"/>
                <a:cs typeface="Calibri Light"/>
              </a:rPr>
              <a:t>To add a hyperlink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alibri Light"/>
                <a:cs typeface="Calibri Light"/>
              </a:rPr>
              <a:t>To style the logo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C) </a:t>
            </a:r>
            <a:r>
              <a:rPr lang="en-US" sz="2400" dirty="0">
                <a:latin typeface="Calibri Light"/>
                <a:cs typeface="Calibri Light"/>
              </a:rPr>
              <a:t>To create a 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paragraph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D) </a:t>
            </a:r>
            <a:r>
              <a:rPr lang="en-US" sz="2400" dirty="0">
                <a:latin typeface="Calibri Light"/>
                <a:cs typeface="Calibri Light"/>
              </a:rPr>
              <a:t>To add an image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onsolas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56A338-6873-E621-AD7D-89D136642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54" y="3776088"/>
            <a:ext cx="6371536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b="1" dirty="0">
                <a:latin typeface="Calibri Light"/>
                <a:ea typeface="Calibri Light"/>
                <a:cs typeface="Calibri Light"/>
              </a:rPr>
              <a:t>Which CSS property is used to </a:t>
            </a:r>
            <a:r>
              <a:rPr lang="en-US" sz="2400" b="1" dirty="0">
                <a:latin typeface="Calibri Light"/>
                <a:cs typeface="Calibri Light"/>
              </a:rPr>
              <a:t>fix the navigation bar at </a:t>
            </a:r>
            <a:r>
              <a:rPr lang="en-US" sz="2400" b="1" dirty="0">
                <a:latin typeface="Calibri Light"/>
                <a:ea typeface="Calibri Light"/>
                <a:cs typeface="Calibri Light"/>
              </a:rPr>
              <a:t>the </a:t>
            </a:r>
            <a:r>
              <a:rPr lang="en-US" sz="2400" b="1" dirty="0">
                <a:latin typeface="Calibri Light"/>
                <a:cs typeface="Calibri Light"/>
              </a:rPr>
              <a:t>top</a:t>
            </a:r>
            <a:r>
              <a:rPr lang="en-US" sz="2400" b="1" dirty="0">
                <a:latin typeface="Calibri Light"/>
                <a:ea typeface="Calibri Light"/>
                <a:cs typeface="Calibri Light"/>
              </a:rPr>
              <a:t> of</a:t>
            </a:r>
            <a:r>
              <a:rPr lang="en-US" sz="2400" b="1" dirty="0">
                <a:latin typeface="Calibri Light"/>
                <a:cs typeface="Calibri Light"/>
              </a:rPr>
              <a:t> </a:t>
            </a:r>
            <a:r>
              <a:rPr lang="en-US" sz="2400" b="1" dirty="0">
                <a:latin typeface="Calibri Light"/>
                <a:ea typeface="Calibri Light"/>
                <a:cs typeface="Calibri Light"/>
              </a:rPr>
              <a:t>the </a:t>
            </a:r>
            <a:r>
              <a:rPr lang="en-US" sz="2400" b="1" dirty="0">
                <a:latin typeface="Calibri Light"/>
                <a:cs typeface="Calibri Light"/>
              </a:rPr>
              <a:t>page</a:t>
            </a:r>
            <a:r>
              <a:rPr lang="en-US" sz="2400" b="1" dirty="0">
                <a:latin typeface="Calibri Light"/>
                <a:ea typeface="Calibri Light"/>
                <a:cs typeface="Calibri Light"/>
              </a:rPr>
              <a:t>?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cs typeface="Calibri Light"/>
              </a:rPr>
              <a:t>position: absolute;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cs typeface="Calibri Light"/>
              </a:rPr>
              <a:t>position: relative;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cs typeface="Calibri Light"/>
              </a:rPr>
              <a:t>position: fixed;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cs typeface="Calibri Light"/>
              </a:rPr>
              <a:t>position: static;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b="1" dirty="0">
                <a:latin typeface="Calibri Light"/>
                <a:ea typeface="Calibri Light"/>
                <a:cs typeface="Calibri Light"/>
              </a:rPr>
              <a:t>Which attribute is used to make a video autoplay in the </a:t>
            </a:r>
            <a:r>
              <a:rPr lang="en-US" sz="2400" b="1" dirty="0">
                <a:latin typeface="Calibri Light"/>
                <a:cs typeface="Calibri Light"/>
              </a:rPr>
              <a:t>hero section</a:t>
            </a:r>
            <a:r>
              <a:rPr lang="en-US" sz="2400" b="1" dirty="0">
                <a:latin typeface="Calibri Light"/>
                <a:ea typeface="Calibri Light"/>
                <a:cs typeface="Calibri Light"/>
              </a:rPr>
              <a:t>?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cs typeface="Calibri Light"/>
              </a:rPr>
              <a:t>muted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cs typeface="Calibri Light"/>
              </a:rPr>
              <a:t>loop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cs typeface="Calibri Light"/>
              </a:rPr>
              <a:t>autoplay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cs typeface="Calibri Light"/>
              </a:rPr>
              <a:t>controls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8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FA55579-A6B2-1353-5C7F-7930FF3479B9}"/>
              </a:ext>
            </a:extLst>
          </p:cNvPr>
          <p:cNvSpPr txBox="1">
            <a:spLocks/>
          </p:cNvSpPr>
          <p:nvPr/>
        </p:nvSpPr>
        <p:spPr>
          <a:xfrm>
            <a:off x="682938" y="549869"/>
            <a:ext cx="10830718" cy="148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4000" b="1" dirty="0">
                <a:latin typeface="Calibri Light"/>
                <a:cs typeface="Calibri Light"/>
              </a:rPr>
              <a:t>What have we learnt?</a:t>
            </a:r>
            <a:endParaRPr lang="en-US" sz="4000" b="1" dirty="0"/>
          </a:p>
        </p:txBody>
      </p:sp>
      <p:pic>
        <p:nvPicPr>
          <p:cNvPr id="5" name="Picture 4" descr="A blue square with a light bulb on top of it&#10;&#10;Description automatically generated">
            <a:extLst>
              <a:ext uri="{FF2B5EF4-FFF2-40B4-BE49-F238E27FC236}">
                <a16:creationId xmlns:a16="http://schemas.microsoft.com/office/drawing/2014/main" id="{0E88AAD0-9F9D-D544-7AF6-69A199A61F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2" r="21649" b="-1835"/>
          <a:stretch/>
        </p:blipFill>
        <p:spPr>
          <a:xfrm>
            <a:off x="7973504" y="2034866"/>
            <a:ext cx="3542917" cy="3495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2BC85-3D82-B4E8-5556-65011D53CF6D}"/>
              </a:ext>
            </a:extLst>
          </p:cNvPr>
          <p:cNvSpPr txBox="1"/>
          <p:nvPr/>
        </p:nvSpPr>
        <p:spPr>
          <a:xfrm>
            <a:off x="1098015" y="2686280"/>
            <a:ext cx="688370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What We Learned Today</a:t>
            </a:r>
          </a:p>
          <a:p>
            <a:endParaRPr lang="en-US" sz="2000" dirty="0"/>
          </a:p>
          <a:p>
            <a:r>
              <a:rPr lang="en-US" sz="2000" dirty="0"/>
              <a:t>1. Navigation Bar:</a:t>
            </a:r>
          </a:p>
          <a:p>
            <a:endParaRPr lang="en-US" sz="2000" dirty="0"/>
          </a:p>
          <a:p>
            <a:r>
              <a:rPr lang="en-US" sz="2000" dirty="0"/>
              <a:t>2. Hero Section:</a:t>
            </a:r>
          </a:p>
          <a:p>
            <a:endParaRPr lang="en-US" sz="2000" dirty="0"/>
          </a:p>
          <a:p>
            <a:r>
              <a:rPr lang="en-US" sz="2000" dirty="0"/>
              <a:t>3. CSS Techniques:</a:t>
            </a:r>
          </a:p>
          <a:p>
            <a:r>
              <a:rPr lang="en-US" sz="2000" dirty="0"/>
              <a:t>   </a:t>
            </a:r>
          </a:p>
          <a:p>
            <a:r>
              <a:rPr lang="en-US" sz="2000" dirty="0"/>
              <a:t>4. Enhancing the Website:</a:t>
            </a:r>
          </a:p>
          <a:p>
            <a:endParaRPr lang="en-US" sz="2000" dirty="0"/>
          </a:p>
          <a:p>
            <a:r>
              <a:rPr lang="en-US" sz="2000" dirty="0"/>
              <a:t> 5. Practical Application:</a:t>
            </a:r>
          </a:p>
          <a:p>
            <a:r>
              <a:rPr lang="en-US" sz="2000" dirty="0"/>
              <a:t> 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7526" y="118079"/>
            <a:ext cx="11437620" cy="223059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3779A6"/>
                </a:solidFill>
                <a:latin typeface="Calibri Light"/>
                <a:cs typeface="Calibri Light"/>
              </a:rPr>
              <a:t>Homework Discussion</a:t>
            </a:r>
            <a:br>
              <a:rPr lang="en-US" sz="4400" b="1">
                <a:latin typeface="Calibri Light"/>
                <a:cs typeface="Calibri Light"/>
              </a:rPr>
            </a:b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artoon of a person sitting at a desk&#10;&#10;Description automatically generated">
            <a:extLst>
              <a:ext uri="{FF2B5EF4-FFF2-40B4-BE49-F238E27FC236}">
                <a16:creationId xmlns:a16="http://schemas.microsoft.com/office/drawing/2014/main" id="{BF0BA93D-1FAB-E959-E7A7-78915E08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65" y="1498076"/>
            <a:ext cx="9387525" cy="42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69125" y="506824"/>
            <a:ext cx="4859020" cy="1104652"/>
          </a:xfrm>
        </p:spPr>
        <p:txBody>
          <a:bodyPr/>
          <a:lstStyle/>
          <a:p>
            <a:r>
              <a:rPr lang="en-US" sz="4400" b="1" dirty="0">
                <a:solidFill>
                  <a:srgbClr val="3779A6"/>
                </a:solidFill>
                <a:latin typeface="Calibri Light"/>
                <a:ea typeface="Calibri Light"/>
                <a:cs typeface="Calibri Light"/>
                <a:sym typeface="+mn-ea"/>
              </a:rPr>
              <a:t>Brain Booster Bonus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90C31-6421-31B7-5AAE-BC828C08CC80}"/>
              </a:ext>
            </a:extLst>
          </p:cNvPr>
          <p:cNvSpPr txBox="1"/>
          <p:nvPr/>
        </p:nvSpPr>
        <p:spPr>
          <a:xfrm>
            <a:off x="767708" y="1938503"/>
            <a:ext cx="583969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Create a "Personal Website" using HTML and CSS. 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Enhance the hero section of the website. The hero section should include a background image, a headline, a </a:t>
            </a:r>
            <a:r>
              <a:rPr lang="en-US" sz="2400"/>
              <a:t>subheading, </a:t>
            </a:r>
            <a:r>
              <a:rPr lang="en-US" sz="2400" dirty="0"/>
              <a:t>and a call-to-action button.</a:t>
            </a:r>
            <a:endParaRPr lang="en-US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hild sitting on a bench with a computer&#10;&#10;Description automatically generated">
            <a:extLst>
              <a:ext uri="{FF2B5EF4-FFF2-40B4-BE49-F238E27FC236}">
                <a16:creationId xmlns:a16="http://schemas.microsoft.com/office/drawing/2014/main" id="{7F87BB39-F418-A62F-D67A-831729BB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93" y="1608667"/>
            <a:ext cx="511594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62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839214"/>
            <a:ext cx="1332653" cy="7391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D0DAB0-9D92-9815-2E78-C2AC44726F6C}"/>
              </a:ext>
            </a:extLst>
          </p:cNvPr>
          <p:cNvSpPr>
            <a:spLocks noGrp="1"/>
          </p:cNvSpPr>
          <p:nvPr/>
        </p:nvSpPr>
        <p:spPr>
          <a:xfrm>
            <a:off x="515395" y="1468127"/>
            <a:ext cx="10310761" cy="49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  <a:sym typeface="+mn-ea"/>
              </a:rPr>
              <a:t>If something online sounds too good to be true, like 'free games for life,' it could be a trick.</a:t>
            </a: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E2D71279-E7DE-C6B8-287A-62E23F4D395F}"/>
              </a:ext>
            </a:extLst>
          </p:cNvPr>
          <p:cNvSpPr>
            <a:spLocks noGrp="1"/>
          </p:cNvSpPr>
          <p:nvPr/>
        </p:nvSpPr>
        <p:spPr>
          <a:xfrm>
            <a:off x="1225293" y="474417"/>
            <a:ext cx="9290613" cy="83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verpass Mono" panose="020B0009030203020204"/>
              <a:buNone/>
              <a:defRPr sz="9865" b="1" i="0" u="none" strike="noStrike" cap="none">
                <a:solidFill>
                  <a:schemeClr val="lt1"/>
                </a:solidFill>
                <a:latin typeface="Overpass Mono" panose="020B0009030203020204"/>
                <a:ea typeface="Overpass Mono" panose="020B0009030203020204"/>
                <a:cs typeface="Overpass Mono" panose="020B0009030203020204"/>
                <a:sym typeface="Overpass Mono" panose="020B0009030203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4800" dirty="0">
                <a:solidFill>
                  <a:schemeClr val="tx1"/>
                </a:solidFill>
                <a:latin typeface="Calibri Light"/>
                <a:cs typeface="Calibri Light"/>
                <a:sym typeface="+mn-ea"/>
              </a:rPr>
              <a:t>Be Skeptical of Promises</a:t>
            </a:r>
            <a:endParaRPr lang="en-US" sz="4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65EF42-8F58-8576-B96D-19FAB8B08267}"/>
              </a:ext>
            </a:extLst>
          </p:cNvPr>
          <p:cNvSpPr>
            <a:spLocks noGrp="1"/>
          </p:cNvSpPr>
          <p:nvPr/>
        </p:nvSpPr>
        <p:spPr>
          <a:xfrm>
            <a:off x="6583182" y="2418537"/>
            <a:ext cx="5372051" cy="3655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Oliver saw an ad online promising "free games for life" and eagerly clicked on it, hoping for a great deal.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Instead, his computer got infected with malware, causing a lot of problems.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The moral of the story: don't believe ads or emails promising free stuff without checking with an adult first, as it could be a trick.</a:t>
            </a:r>
          </a:p>
        </p:txBody>
      </p:sp>
      <p:pic>
        <p:nvPicPr>
          <p:cNvPr id="10" name="Picture 9" descr="top-10-best-game-torrent-sites-featured-image-light">
            <a:extLst>
              <a:ext uri="{FF2B5EF4-FFF2-40B4-BE49-F238E27FC236}">
                <a16:creationId xmlns:a16="http://schemas.microsoft.com/office/drawing/2014/main" id="{A497C847-A117-FA77-1A90-6699FD190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251" r="11053"/>
          <a:stretch>
            <a:fillRect/>
          </a:stretch>
        </p:blipFill>
        <p:spPr>
          <a:xfrm>
            <a:off x="347096" y="2647588"/>
            <a:ext cx="5899665" cy="3792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Festiville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Puzzle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97ADECF-1216-0EBD-A05D-5712D0C9C1E9}"/>
              </a:ext>
            </a:extLst>
          </p:cNvPr>
          <p:cNvSpPr txBox="1"/>
          <p:nvPr/>
        </p:nvSpPr>
        <p:spPr>
          <a:xfrm>
            <a:off x="320101" y="2540133"/>
            <a:ext cx="5538674" cy="3558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sz="18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Festiville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98th Percentile Carnival had three main attractions: the Ferris Wheel, the Haunted House, and the Food Court. However:</a:t>
            </a:r>
            <a:endParaRPr lang="en-US" sz="1800" kern="120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Ferris Wheel couldn't be near the Haunted House because the noise would scare the riders.</a:t>
            </a:r>
            <a:endParaRPr lang="en-US" sz="1800" kern="120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Haunted House couldn't be near the Food Court because it would ruin appetites.</a:t>
            </a:r>
            <a:endParaRPr lang="en-US" sz="1800" kern="120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Riddle: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How can Mia organize these attractions without causing any issues?</a:t>
            </a:r>
            <a:endParaRPr lang="en-US" sz="1700" kern="120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1E0B2-598C-054D-17C6-6F5FA60AD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0" y="771753"/>
            <a:ext cx="5316095" cy="5316095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2000" y="1141712"/>
            <a:ext cx="8500165" cy="1171692"/>
          </a:xfrm>
        </p:spPr>
        <p:txBody>
          <a:bodyPr anchor="t">
            <a:normAutofit/>
          </a:bodyPr>
          <a:lstStyle/>
          <a:p>
            <a:r>
              <a:rPr lang="en-US" sz="4000" b="1">
                <a:latin typeface="Calibri Light"/>
                <a:cs typeface="Calibri Light"/>
              </a:rPr>
              <a:t>Introduction to Navigation and Hero Section</a:t>
            </a:r>
            <a:endParaRPr lang="en-US" sz="4000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lorful background with white text&#10;&#10;Description automatically generated">
            <a:extLst>
              <a:ext uri="{FF2B5EF4-FFF2-40B4-BE49-F238E27FC236}">
                <a16:creationId xmlns:a16="http://schemas.microsoft.com/office/drawing/2014/main" id="{9596782E-ED2E-BAE3-070B-2AB8A714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25" y="2524102"/>
            <a:ext cx="4774656" cy="2467765"/>
          </a:xfrm>
          <a:prstGeom prst="rect">
            <a:avLst/>
          </a:prstGeom>
        </p:spPr>
      </p:pic>
      <p:pic>
        <p:nvPicPr>
          <p:cNvPr id="2" name="Picture 1" descr="A black and orange striped background&#10;&#10;Description automatically generated">
            <a:extLst>
              <a:ext uri="{FF2B5EF4-FFF2-40B4-BE49-F238E27FC236}">
                <a16:creationId xmlns:a16="http://schemas.microsoft.com/office/drawing/2014/main" id="{01214A43-737B-E51C-A361-3267B8AB0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323" y="3729616"/>
            <a:ext cx="5767690" cy="123595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5">
            <a:extLst>
              <a:ext uri="{FF2B5EF4-FFF2-40B4-BE49-F238E27FC236}">
                <a16:creationId xmlns:a16="http://schemas.microsoft.com/office/drawing/2014/main" id="{4661C08A-85E2-9964-C8E6-A60E1A551998}"/>
              </a:ext>
            </a:extLst>
          </p:cNvPr>
          <p:cNvSpPr txBox="1">
            <a:spLocks/>
          </p:cNvSpPr>
          <p:nvPr/>
        </p:nvSpPr>
        <p:spPr>
          <a:xfrm>
            <a:off x="761840" y="1138265"/>
            <a:ext cx="5516588" cy="78274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  <a:latin typeface="Calibri"/>
                <a:ea typeface="+mj-ea"/>
                <a:cs typeface="Calibri"/>
              </a:rPr>
              <a:t>The Carnival Website Dilemma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853114-186B-A54D-7340-0D43CC56C1ED}"/>
              </a:ext>
            </a:extLst>
          </p:cNvPr>
          <p:cNvSpPr txBox="1"/>
          <p:nvPr/>
        </p:nvSpPr>
        <p:spPr>
          <a:xfrm>
            <a:off x="761841" y="1954829"/>
            <a:ext cx="6786587" cy="37685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lively town of </a:t>
            </a:r>
            <a:r>
              <a:rPr lang="en-US" sz="16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Festiville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98th Percentile Carnival's website needed an urgent update. Emily, a bright and tech-savvy fifth-grader, was given the responsibility to enhance the website and make it more engaging.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Emily faced two main issues: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Access: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Visitors struggled to find the information they needed quickly.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Lack of Excitement: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homepage didn't capture the carnival's vibrant spirit, causing visitors to lose interest.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Emily initially thought of updating each part of the website manually, but she realized this would be too time-consuming with the carnival approaching soon. She needed a more efficient solution to ensure the website was both user-friendly and exciting.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could Emily do to quickly and effectively revamp the website, making it easy for visitors to find information and feel excited about the carnival?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pic>
        <p:nvPicPr>
          <p:cNvPr id="2" name="Picture 1" descr="A person sitting at a table with a computer and a group of people around&#10;&#10;Description automatically generated">
            <a:extLst>
              <a:ext uri="{FF2B5EF4-FFF2-40B4-BE49-F238E27FC236}">
                <a16:creationId xmlns:a16="http://schemas.microsoft.com/office/drawing/2014/main" id="{0D4E69C9-2618-871C-A9E2-5165D3D5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693" y="1368099"/>
            <a:ext cx="3516008" cy="422279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63D3B40-1AC9-C717-4A24-52C9D38EB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43" name="Picture 42" descr="MicrosoftTeams-image 3">
            <a:extLst>
              <a:ext uri="{FF2B5EF4-FFF2-40B4-BE49-F238E27FC236}">
                <a16:creationId xmlns:a16="http://schemas.microsoft.com/office/drawing/2014/main" id="{9156FA30-436F-6EE1-1BDA-93EB813EB5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2000" y="1138036"/>
            <a:ext cx="586377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 Navigation and Hero Section</a:t>
            </a:r>
            <a:endParaRPr lang="en-US" sz="3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0B3A10-36C2-62BA-C545-5786AEE0B807}"/>
              </a:ext>
            </a:extLst>
          </p:cNvPr>
          <p:cNvSpPr txBox="1"/>
          <p:nvPr/>
        </p:nvSpPr>
        <p:spPr>
          <a:xfrm>
            <a:off x="762000" y="2551176"/>
            <a:ext cx="5863772" cy="35912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Emily created a stunning carnival website with a user-friendly navigation bar and an engaging hero section, ensuring visitors could easily find information and feel excited about the event.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73C4FF8-7389-D229-A8A8-F0513ABBD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48" y="4507343"/>
            <a:ext cx="7489224" cy="1628100"/>
          </a:xfrm>
          <a:prstGeom prst="rect">
            <a:avLst/>
          </a:prstGeom>
        </p:spPr>
      </p:pic>
      <p:pic>
        <p:nvPicPr>
          <p:cNvPr id="2" name="Picture 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5CD4902-C552-2918-78A5-BD49C10BF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635" y="1834681"/>
            <a:ext cx="5004440" cy="2376806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8EEB955-D2CE-88E5-6F33-0008A350E9BC}"/>
              </a:ext>
            </a:extLst>
          </p:cNvPr>
          <p:cNvSpPr>
            <a:spLocks noGrp="1"/>
          </p:cNvSpPr>
          <p:nvPr/>
        </p:nvSpPr>
        <p:spPr>
          <a:xfrm>
            <a:off x="1121990" y="679746"/>
            <a:ext cx="10233993" cy="79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sz="4000" b="1" dirty="0">
                <a:latin typeface="Calibri Light"/>
                <a:cs typeface="Calibri Light"/>
              </a:rPr>
              <a:t>Project – Welcome to the 98th Percentile Carnival! </a:t>
            </a:r>
            <a:endParaRPr lang="en-US" sz="4000" b="1" dirty="0"/>
          </a:p>
        </p:txBody>
      </p:sp>
      <p:pic>
        <p:nvPicPr>
          <p:cNvPr id="21" name="Picture 20" descr="MicrosoftTeams-image 3">
            <a:extLst>
              <a:ext uri="{FF2B5EF4-FFF2-40B4-BE49-F238E27FC236}">
                <a16:creationId xmlns:a16="http://schemas.microsoft.com/office/drawing/2014/main" id="{C9BAAB59-B83C-EEC3-3075-7F09DEEC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82998"/>
            <a:ext cx="1332653" cy="739140"/>
          </a:xfrm>
          <a:prstGeom prst="rect">
            <a:avLst/>
          </a:prstGeom>
        </p:spPr>
      </p:pic>
      <p:pic>
        <p:nvPicPr>
          <p:cNvPr id="3" name="Picture 2" descr="A screen shot of a website&#10;&#10;Description automatically generated">
            <a:extLst>
              <a:ext uri="{FF2B5EF4-FFF2-40B4-BE49-F238E27FC236}">
                <a16:creationId xmlns:a16="http://schemas.microsoft.com/office/drawing/2014/main" id="{9755C01E-034C-C3ED-3F12-6C2762FF7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07" y="1478807"/>
            <a:ext cx="9839006" cy="46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A9F2A-9B5F-52E9-5621-C7498D9971E6}"/>
              </a:ext>
            </a:extLst>
          </p:cNvPr>
          <p:cNvSpPr txBox="1"/>
          <p:nvPr/>
        </p:nvSpPr>
        <p:spPr>
          <a:xfrm>
            <a:off x="928447" y="1547010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HTML Code Explanation</a:t>
            </a:r>
          </a:p>
        </p:txBody>
      </p:sp>
      <p:pic>
        <p:nvPicPr>
          <p:cNvPr id="2" name="Picture 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49" y="2636619"/>
            <a:ext cx="9415001" cy="3453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F2B251-AC53-AE02-55AE-A7474167A1C6}"/>
              </a:ext>
            </a:extLst>
          </p:cNvPr>
          <p:cNvSpPr txBox="1"/>
          <p:nvPr/>
        </p:nvSpPr>
        <p:spPr>
          <a:xfrm>
            <a:off x="928447" y="2006837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Basic Structure of an HTML Document </a:t>
            </a:r>
          </a:p>
        </p:txBody>
      </p:sp>
    </p:spTree>
    <p:extLst>
      <p:ext uri="{BB962C8B-B14F-4D97-AF65-F5344CB8AC3E}">
        <p14:creationId xmlns:p14="http://schemas.microsoft.com/office/powerpoint/2010/main" val="136749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818789" y="181935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Adding Navbar: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2907715-5536-EE07-317C-6AF887BB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60" y="2753929"/>
            <a:ext cx="8898039" cy="32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7495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Custom 3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FAFAFA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7F354ECE61043AC729FBDB73EB986" ma:contentTypeVersion="14" ma:contentTypeDescription="Create a new document." ma:contentTypeScope="" ma:versionID="a7674611a693da56256d6f2c46200407">
  <xsd:schema xmlns:xsd="http://www.w3.org/2001/XMLSchema" xmlns:xs="http://www.w3.org/2001/XMLSchema" xmlns:p="http://schemas.microsoft.com/office/2006/metadata/properties" xmlns:ns2="a0e9cd43-5391-4b3e-a421-e068dbec6dd9" xmlns:ns3="b51bb23c-05d6-44d0-9e15-b06f8dfc7336" targetNamespace="http://schemas.microsoft.com/office/2006/metadata/properties" ma:root="true" ma:fieldsID="fd0b636c9108a44d0232a1dfcb7e476f" ns2:_="" ns3:_="">
    <xsd:import namespace="a0e9cd43-5391-4b3e-a421-e068dbec6dd9"/>
    <xsd:import namespace="b51bb23c-05d6-44d0-9e15-b06f8dfc73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9cd43-5391-4b3e-a421-e068dbec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35e1145-ceaa-4560-a44e-ee6f17ddf0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bb23c-05d6-44d0-9e15-b06f8dfc73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bb6a016-c690-4c27-8c64-e4e24cbb3a43}" ma:internalName="TaxCatchAll" ma:showField="CatchAllData" ma:web="b51bb23c-05d6-44d0-9e15-b06f8dfc7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e9cd43-5391-4b3e-a421-e068dbec6dd9">
      <Terms xmlns="http://schemas.microsoft.com/office/infopath/2007/PartnerControls"/>
    </lcf76f155ced4ddcb4097134ff3c332f>
    <TaxCatchAll xmlns="b51bb23c-05d6-44d0-9e15-b06f8dfc7336" xsi:nil="true"/>
  </documentManagement>
</p:properties>
</file>

<file path=customXml/itemProps1.xml><?xml version="1.0" encoding="utf-8"?>
<ds:datastoreItem xmlns:ds="http://schemas.openxmlformats.org/officeDocument/2006/customXml" ds:itemID="{E9288212-08CD-4D7C-941F-F70A5C461E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577B81-B195-450C-BE64-623F971B76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e9cd43-5391-4b3e-a421-e068dbec6dd9"/>
    <ds:schemaRef ds:uri="b51bb23c-05d6-44d0-9e15-b06f8dfc73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F92C91-BFC5-4E6A-9D1A-C77D90A5CC66}">
  <ds:schemaRefs>
    <ds:schemaRef ds:uri="http://schemas.microsoft.com/office/2006/metadata/properties"/>
    <ds:schemaRef ds:uri="http://schemas.microsoft.com/office/infopath/2007/PartnerControls"/>
    <ds:schemaRef ds:uri="a0e9cd43-5391-4b3e-a421-e068dbec6dd9"/>
    <ds:schemaRef ds:uri="b51bb23c-05d6-44d0-9e15-b06f8dfc733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Website Design Consulting by Slidesgo</vt:lpstr>
      <vt:lpstr>WEB Development</vt:lpstr>
      <vt:lpstr>PowerPoint Presentation</vt:lpstr>
      <vt:lpstr>Festiville Puzzle</vt:lpstr>
      <vt:lpstr>Introduction to Navigation and Hero Section</vt:lpstr>
      <vt:lpstr>PowerPoint Presentation</vt:lpstr>
      <vt:lpstr>Introduction to Navigation and Hero Section</vt:lpstr>
      <vt:lpstr>PowerPoint Presentation</vt:lpstr>
      <vt:lpstr>Working with the Project</vt:lpstr>
      <vt:lpstr>Working with the Project</vt:lpstr>
      <vt:lpstr>Working with the Project</vt:lpstr>
      <vt:lpstr>PowerPoint Presentation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Now it's your turn!</vt:lpstr>
      <vt:lpstr>How to Save &amp; Share the project.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Discussion </vt:lpstr>
      <vt:lpstr>Brain Booster 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WIX</dc:title>
  <dc:creator/>
  <cp:revision>4705</cp:revision>
  <dcterms:created xsi:type="dcterms:W3CDTF">2024-05-06T06:34:00Z</dcterms:created>
  <dcterms:modified xsi:type="dcterms:W3CDTF">2024-08-29T20:58:25Z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5B5B0F57932A4ACF861107B20AD96FDF_12</vt:lpwstr>
  </property>
  <property fmtid="{D5CDD505-2E9C-101B-9397-08002B2CF9AE}" pid="3" name="KSOProductBuildVer">
    <vt:lpwstr>1033-12.2.0.16731</vt:lpwstr>
  </property>
  <property fmtid="{D5CDD505-2E9C-101B-9397-08002B2CF9AE}" pid="4" name="ContentTypeId">
    <vt:lpwstr>0x010100C537F354ECE61043AC729FBDB73EB986</vt:lpwstr>
  </property>
  <property fmtid="{D5CDD505-2E9C-101B-9397-08002B2CF9AE}" pid="5" name="MediaServiceImageTags">
    <vt:lpwstr/>
  </property>
</Properties>
</file>